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4" r:id="rId4"/>
  </p:sldMasterIdLst>
  <p:notesMasterIdLst>
    <p:notesMasterId r:id="rId7"/>
  </p:notesMasterIdLst>
  <p:handoutMasterIdLst>
    <p:handoutMasterId r:id="rId31"/>
  </p:handoutMasterIdLst>
  <p:sldIdLst>
    <p:sldId id="256" r:id="rId5"/>
    <p:sldId id="261" r:id="rId6"/>
    <p:sldId id="299" r:id="rId8"/>
    <p:sldId id="257" r:id="rId9"/>
    <p:sldId id="258" r:id="rId10"/>
    <p:sldId id="302" r:id="rId11"/>
    <p:sldId id="304" r:id="rId12"/>
    <p:sldId id="305" r:id="rId13"/>
    <p:sldId id="308" r:id="rId14"/>
    <p:sldId id="282" r:id="rId15"/>
    <p:sldId id="309" r:id="rId16"/>
    <p:sldId id="334" r:id="rId17"/>
    <p:sldId id="310" r:id="rId18"/>
    <p:sldId id="283" r:id="rId19"/>
    <p:sldId id="314" r:id="rId20"/>
    <p:sldId id="315" r:id="rId21"/>
    <p:sldId id="317" r:id="rId22"/>
    <p:sldId id="319" r:id="rId23"/>
    <p:sldId id="284" r:id="rId24"/>
    <p:sldId id="323" r:id="rId25"/>
    <p:sldId id="324" r:id="rId26"/>
    <p:sldId id="325" r:id="rId27"/>
    <p:sldId id="330" r:id="rId28"/>
    <p:sldId id="300" r:id="rId29"/>
    <p:sldId id="285"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323" autoAdjust="0"/>
  </p:normalViewPr>
  <p:slideViewPr>
    <p:cSldViewPr snapToGrid="0">
      <p:cViewPr varScale="1">
        <p:scale>
          <a:sx n="153" d="100"/>
          <a:sy n="153" d="100"/>
        </p:scale>
        <p:origin x="384" y="12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2784"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187829-27B8-4D37-BEC8-03A6BF194C1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AF0910-D455-497F-A4CC-8FEBD231F81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640DE-4CE0-4523-93BC-E99D2033E5B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F2156-EC2C-4ED3-A7DD-5948F1C94B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2249F3-931E-48CB-8BC5-4F94AFAF6D0B}" type="slidenum">
              <a:rPr lang="zh-CN" altLang="en-US">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2249F3-931E-48CB-8BC5-4F94AFAF6D0B}" type="slidenum">
              <a:rPr lang="zh-CN" altLang="en-US">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2249F3-931E-48CB-8BC5-4F94AFAF6D0B}" type="slidenum">
              <a:rPr lang="zh-CN" altLang="en-US">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2249F3-931E-48CB-8BC5-4F94AFAF6D0B}" type="slidenum">
              <a:rPr lang="zh-CN" altLang="en-US">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2249F3-931E-48CB-8BC5-4F94AFAF6D0B}" type="slidenum">
              <a:rPr lang="zh-CN" altLang="en-US">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2249F3-931E-48CB-8BC5-4F94AFAF6D0B}" type="slidenum">
              <a:rPr lang="zh-CN" altLang="en-US">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EEBF1F-B418-4E39-8388-36124C07DB39}"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EEBF1F-B418-4E39-8388-36124C07DB39}"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EEBF1F-B418-4E39-8388-36124C07DB39}"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BC86D4-E63A-40E0-80CE-20123CBDC3A9}"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flipH="1">
            <a:off x="0" y="0"/>
            <a:ext cx="9144000" cy="514350"/>
          </a:xfrm>
          <a:prstGeom prst="rect">
            <a:avLst/>
          </a:prstGeom>
        </p:spPr>
      </p:pic>
      <p:sp>
        <p:nvSpPr>
          <p:cNvPr id="2" name="文本框 1"/>
          <p:cNvSpPr txBox="1"/>
          <p:nvPr userDrawn="1"/>
        </p:nvSpPr>
        <p:spPr>
          <a:xfrm>
            <a:off x="208915" y="73025"/>
            <a:ext cx="2291080" cy="368300"/>
          </a:xfrm>
          <a:prstGeom prst="rect">
            <a:avLst/>
          </a:prstGeom>
          <a:noFill/>
        </p:spPr>
        <p:txBody>
          <a:bodyPr wrap="square" rtlCol="0">
            <a:spAutoFit/>
          </a:bodyPr>
          <a:p>
            <a:r>
              <a:rPr lang="zh-CN" altLang="en-US" sz="1800">
                <a:solidFill>
                  <a:schemeClr val="tx1"/>
                </a:solidFill>
                <a:effectLst>
                  <a:outerShdw blurRad="38100" dist="19050" dir="2700000" algn="tl" rotWithShape="0">
                    <a:schemeClr val="dk1">
                      <a:alpha val="40000"/>
                    </a:schemeClr>
                  </a:outerShdw>
                </a:effectLst>
              </a:rPr>
              <a:t>美丽黄山</a:t>
            </a:r>
            <a:r>
              <a:rPr lang="en-US" altLang="zh-CN" sz="1800">
                <a:solidFill>
                  <a:schemeClr val="tx1"/>
                </a:solidFill>
                <a:effectLst>
                  <a:outerShdw blurRad="38100" dist="19050" dir="2700000" algn="tl" rotWithShape="0">
                    <a:schemeClr val="dk1">
                      <a:alpha val="40000"/>
                    </a:schemeClr>
                  </a:outerShdw>
                </a:effectLst>
              </a:rPr>
              <a:t>  </a:t>
            </a:r>
            <a:r>
              <a:rPr lang="zh-CN" altLang="en-US" sz="1800">
                <a:solidFill>
                  <a:schemeClr val="tx1"/>
                </a:solidFill>
                <a:effectLst>
                  <a:outerShdw blurRad="38100" dist="19050" dir="2700000" algn="tl" rotWithShape="0">
                    <a:schemeClr val="dk1">
                      <a:alpha val="40000"/>
                    </a:schemeClr>
                  </a:outerShdw>
                </a:effectLst>
              </a:rPr>
              <a:t>美好税务</a:t>
            </a:r>
            <a:endParaRPr lang="zh-CN" altLang="en-US" sz="1800">
              <a:solidFill>
                <a:schemeClr val="tx1"/>
              </a:solidFill>
              <a:effectLst>
                <a:outerShdw blurRad="38100" dist="19050" dir="2700000" algn="tl" rotWithShape="0">
                  <a:schemeClr val="dk1">
                    <a:alpha val="40000"/>
                  </a:schemeClr>
                </a:outerShdw>
              </a:effectLst>
            </a:endParaRPr>
          </a:p>
        </p:txBody>
      </p:sp>
      <p:pic>
        <p:nvPicPr>
          <p:cNvPr id="3" name="图片 2" descr="税务图标"/>
          <p:cNvPicPr>
            <a:picLocks noChangeAspect="1"/>
          </p:cNvPicPr>
          <p:nvPr userDrawn="1"/>
        </p:nvPicPr>
        <p:blipFill>
          <a:blip r:embed="rId3"/>
          <a:stretch>
            <a:fillRect/>
          </a:stretch>
        </p:blipFill>
        <p:spPr>
          <a:xfrm>
            <a:off x="7756525" y="-166370"/>
            <a:ext cx="1297305" cy="1104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flipH="1">
            <a:off x="0" y="0"/>
            <a:ext cx="9144000" cy="514350"/>
          </a:xfrm>
          <a:prstGeom prst="rect">
            <a:avLst/>
          </a:prstGeom>
        </p:spPr>
      </p:pic>
      <p:sp>
        <p:nvSpPr>
          <p:cNvPr id="2" name="文本框 1"/>
          <p:cNvSpPr txBox="1"/>
          <p:nvPr userDrawn="1"/>
        </p:nvSpPr>
        <p:spPr>
          <a:xfrm>
            <a:off x="186690" y="73025"/>
            <a:ext cx="2291080" cy="368300"/>
          </a:xfrm>
          <a:prstGeom prst="rect">
            <a:avLst/>
          </a:prstGeom>
          <a:noFill/>
        </p:spPr>
        <p:txBody>
          <a:bodyPr wrap="square" rtlCol="0">
            <a:spAutoFit/>
          </a:bodyPr>
          <a:p>
            <a:r>
              <a:rPr lang="zh-CN" altLang="en-US" sz="1800">
                <a:solidFill>
                  <a:schemeClr val="tx1"/>
                </a:solidFill>
                <a:effectLst>
                  <a:outerShdw blurRad="38100" dist="19050" dir="2700000" algn="tl" rotWithShape="0">
                    <a:schemeClr val="dk1">
                      <a:alpha val="40000"/>
                    </a:schemeClr>
                  </a:outerShdw>
                </a:effectLst>
              </a:rPr>
              <a:t>美丽黄山</a:t>
            </a:r>
            <a:r>
              <a:rPr lang="en-US" altLang="zh-CN" sz="1800">
                <a:solidFill>
                  <a:schemeClr val="tx1"/>
                </a:solidFill>
                <a:effectLst>
                  <a:outerShdw blurRad="38100" dist="19050" dir="2700000" algn="tl" rotWithShape="0">
                    <a:schemeClr val="dk1">
                      <a:alpha val="40000"/>
                    </a:schemeClr>
                  </a:outerShdw>
                </a:effectLst>
              </a:rPr>
              <a:t>  </a:t>
            </a:r>
            <a:r>
              <a:rPr lang="zh-CN" altLang="en-US" sz="1800">
                <a:solidFill>
                  <a:schemeClr val="tx1"/>
                </a:solidFill>
                <a:effectLst>
                  <a:outerShdw blurRad="38100" dist="19050" dir="2700000" algn="tl" rotWithShape="0">
                    <a:schemeClr val="dk1">
                      <a:alpha val="40000"/>
                    </a:schemeClr>
                  </a:outerShdw>
                </a:effectLst>
              </a:rPr>
              <a:t>美好税务</a:t>
            </a:r>
            <a:endParaRPr lang="zh-CN" altLang="en-US" sz="1800">
              <a:solidFill>
                <a:schemeClr val="tx1"/>
              </a:solidFill>
              <a:effectLst>
                <a:outerShdw blurRad="38100" dist="19050" dir="2700000" algn="tl" rotWithShape="0">
                  <a:schemeClr val="dk1">
                    <a:alpha val="40000"/>
                  </a:schemeClr>
                </a:outerShdw>
              </a:effectLst>
            </a:endParaRPr>
          </a:p>
        </p:txBody>
      </p:sp>
      <p:pic>
        <p:nvPicPr>
          <p:cNvPr id="3" name="图片 2" descr="税务图标"/>
          <p:cNvPicPr>
            <a:picLocks noChangeAspect="1"/>
          </p:cNvPicPr>
          <p:nvPr userDrawn="1"/>
        </p:nvPicPr>
        <p:blipFill>
          <a:blip r:embed="rId3"/>
          <a:stretch>
            <a:fillRect/>
          </a:stretch>
        </p:blipFill>
        <p:spPr>
          <a:xfrm>
            <a:off x="7756525" y="-166370"/>
            <a:ext cx="1297305" cy="1104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flipH="1">
            <a:off x="0" y="0"/>
            <a:ext cx="9144000" cy="514350"/>
          </a:xfrm>
          <a:prstGeom prst="rect">
            <a:avLst/>
          </a:prstGeom>
        </p:spPr>
      </p:pic>
      <p:sp>
        <p:nvSpPr>
          <p:cNvPr id="2" name="文本框 1"/>
          <p:cNvSpPr txBox="1"/>
          <p:nvPr userDrawn="1"/>
        </p:nvSpPr>
        <p:spPr>
          <a:xfrm>
            <a:off x="186055" y="73025"/>
            <a:ext cx="2291080" cy="368300"/>
          </a:xfrm>
          <a:prstGeom prst="rect">
            <a:avLst/>
          </a:prstGeom>
          <a:noFill/>
        </p:spPr>
        <p:txBody>
          <a:bodyPr wrap="square" rtlCol="0">
            <a:spAutoFit/>
          </a:bodyPr>
          <a:p>
            <a:r>
              <a:rPr lang="zh-CN" altLang="en-US" sz="1800">
                <a:solidFill>
                  <a:schemeClr val="tx1"/>
                </a:solidFill>
                <a:effectLst>
                  <a:outerShdw blurRad="38100" dist="19050" dir="2700000" algn="tl" rotWithShape="0">
                    <a:schemeClr val="dk1">
                      <a:alpha val="40000"/>
                    </a:schemeClr>
                  </a:outerShdw>
                </a:effectLst>
              </a:rPr>
              <a:t>美丽黄山</a:t>
            </a:r>
            <a:r>
              <a:rPr lang="en-US" altLang="zh-CN" sz="1800">
                <a:solidFill>
                  <a:schemeClr val="tx1"/>
                </a:solidFill>
                <a:effectLst>
                  <a:outerShdw blurRad="38100" dist="19050" dir="2700000" algn="tl" rotWithShape="0">
                    <a:schemeClr val="dk1">
                      <a:alpha val="40000"/>
                    </a:schemeClr>
                  </a:outerShdw>
                </a:effectLst>
              </a:rPr>
              <a:t>  </a:t>
            </a:r>
            <a:r>
              <a:rPr lang="zh-CN" altLang="en-US" sz="1800">
                <a:solidFill>
                  <a:schemeClr val="tx1"/>
                </a:solidFill>
                <a:effectLst>
                  <a:outerShdw blurRad="38100" dist="19050" dir="2700000" algn="tl" rotWithShape="0">
                    <a:schemeClr val="dk1">
                      <a:alpha val="40000"/>
                    </a:schemeClr>
                  </a:outerShdw>
                </a:effectLst>
              </a:rPr>
              <a:t>美好税务</a:t>
            </a:r>
            <a:endParaRPr lang="zh-CN" altLang="en-US" sz="1800">
              <a:solidFill>
                <a:schemeClr val="tx1"/>
              </a:solidFill>
              <a:effectLst>
                <a:outerShdw blurRad="38100" dist="19050" dir="2700000" algn="tl" rotWithShape="0">
                  <a:schemeClr val="dk1">
                    <a:alpha val="40000"/>
                  </a:schemeClr>
                </a:outerShdw>
              </a:effectLst>
            </a:endParaRPr>
          </a:p>
        </p:txBody>
      </p:sp>
      <p:pic>
        <p:nvPicPr>
          <p:cNvPr id="3" name="图片 2" descr="税务图标"/>
          <p:cNvPicPr>
            <a:picLocks noChangeAspect="1"/>
          </p:cNvPicPr>
          <p:nvPr userDrawn="1"/>
        </p:nvPicPr>
        <p:blipFill>
          <a:blip r:embed="rId3"/>
          <a:stretch>
            <a:fillRect/>
          </a:stretch>
        </p:blipFill>
        <p:spPr>
          <a:xfrm>
            <a:off x="7778750" y="-111125"/>
            <a:ext cx="1297305" cy="1104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文本框 9"/>
          <p:cNvSpPr txBox="1"/>
          <p:nvPr/>
        </p:nvSpPr>
        <p:spPr>
          <a:xfrm>
            <a:off x="4325083" y="1730467"/>
            <a:ext cx="3840480" cy="1076325"/>
          </a:xfrm>
          <a:prstGeom prst="rect">
            <a:avLst/>
          </a:prstGeom>
          <a:noFill/>
        </p:spPr>
        <p:txBody>
          <a:bodyPr wrap="none" rtlCol="0">
            <a:spAutoFit/>
          </a:bodyPr>
          <a:lstStyle/>
          <a:p>
            <a:pPr algn="ctr"/>
            <a:r>
              <a:rPr lang="zh-CN" altLang="zh-CN" sz="3200" b="1" dirty="0" smtClean="0"/>
              <a:t>近期国家出台的税费</a:t>
            </a:r>
            <a:endParaRPr lang="zh-CN" altLang="zh-CN" sz="3200" b="1" dirty="0" smtClean="0"/>
          </a:p>
          <a:p>
            <a:pPr algn="ctr"/>
            <a:r>
              <a:rPr lang="zh-CN" altLang="zh-CN" sz="3200" b="1" dirty="0" smtClean="0"/>
              <a:t>支持政策</a:t>
            </a:r>
            <a:endParaRPr lang="zh-CN" altLang="zh-CN" sz="3200" b="1" dirty="0" smtClean="0"/>
          </a:p>
        </p:txBody>
      </p:sp>
      <p:sp>
        <p:nvSpPr>
          <p:cNvPr id="11" name="文本框 10"/>
          <p:cNvSpPr txBox="1"/>
          <p:nvPr/>
        </p:nvSpPr>
        <p:spPr>
          <a:xfrm>
            <a:off x="5916512" y="3289110"/>
            <a:ext cx="2926080" cy="368300"/>
          </a:xfrm>
          <a:prstGeom prst="rect">
            <a:avLst/>
          </a:prstGeom>
          <a:noFill/>
        </p:spPr>
        <p:txBody>
          <a:bodyPr wrap="none" rtlCol="0">
            <a:spAutoFit/>
          </a:bodyPr>
          <a:lstStyle/>
          <a:p>
            <a:r>
              <a:rPr lang="zh-CN" sz="1800" dirty="0" smtClean="0"/>
              <a:t>国家税务总局黄山市税务局</a:t>
            </a:r>
            <a:endParaRPr lang="zh-CN" sz="1800" dirty="0"/>
          </a:p>
        </p:txBody>
      </p:sp>
      <p:cxnSp>
        <p:nvCxnSpPr>
          <p:cNvPr id="13" name="直接连接符 12"/>
          <p:cNvCxnSpPr/>
          <p:nvPr/>
        </p:nvCxnSpPr>
        <p:spPr>
          <a:xfrm>
            <a:off x="4256793" y="2939276"/>
            <a:ext cx="43908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descr="税务图标"/>
          <p:cNvPicPr>
            <a:picLocks noChangeAspect="1"/>
          </p:cNvPicPr>
          <p:nvPr/>
        </p:nvPicPr>
        <p:blipFill>
          <a:blip r:embed="rId2"/>
          <a:stretch>
            <a:fillRect/>
          </a:stretch>
        </p:blipFill>
        <p:spPr>
          <a:xfrm>
            <a:off x="252095" y="553720"/>
            <a:ext cx="3888740" cy="3888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2000"/>
                            </p:stCondLst>
                            <p:childTnLst>
                              <p:par>
                                <p:cTn id="13" presetID="2" presetClass="entr" presetSubtype="1" decel="18000" fill="hold" grpId="0" nodeType="afterEffect">
                                  <p:stCondLst>
                                    <p:cond delay="0"/>
                                  </p:stCondLst>
                                  <p:iterate type="lt">
                                    <p:tmPct val="1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4" decel="18000" fill="hold" grpId="0" nodeType="withEffect">
                                  <p:stCondLst>
                                    <p:cond delay="0"/>
                                  </p:stCondLst>
                                  <p:iterate type="lt">
                                    <p:tmPct val="15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5" name="组合 4"/>
          <p:cNvGrpSpPr/>
          <p:nvPr/>
        </p:nvGrpSpPr>
        <p:grpSpPr>
          <a:xfrm>
            <a:off x="522514" y="0"/>
            <a:ext cx="2322286" cy="1001704"/>
            <a:chOff x="522514" y="0"/>
            <a:chExt cx="2322286" cy="1001704"/>
          </a:xfrm>
        </p:grpSpPr>
        <p:sp>
          <p:nvSpPr>
            <p:cNvPr id="2" name="矩形 1"/>
            <p:cNvSpPr/>
            <p:nvPr/>
          </p:nvSpPr>
          <p:spPr>
            <a:xfrm>
              <a:off x="522514" y="0"/>
              <a:ext cx="2322286" cy="1001486"/>
            </a:xfrm>
            <a:prstGeom prst="rect">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51254" y="171759"/>
              <a:ext cx="792480" cy="829945"/>
            </a:xfrm>
            <a:prstGeom prst="rect">
              <a:avLst/>
            </a:prstGeom>
            <a:noFill/>
          </p:spPr>
          <p:txBody>
            <a:bodyPr wrap="none" rtlCol="0">
              <a:spAutoFit/>
            </a:bodyPr>
            <a:lstStyle/>
            <a:p>
              <a:r>
                <a:rPr lang="zh-CN" altLang="en-US" sz="4800" b="1" dirty="0">
                  <a:solidFill>
                    <a:schemeClr val="tx1"/>
                  </a:solidFill>
                  <a:latin typeface="微软雅黑" panose="020B0503020204020204" pitchFamily="34" charset="-122"/>
                  <a:ea typeface="微软雅黑" panose="020B0503020204020204" pitchFamily="34" charset="-122"/>
                </a:rPr>
                <a:t>二</a:t>
              </a:r>
              <a:endParaRPr lang="zh-CN" altLang="en-US" sz="4800" b="1" dirty="0">
                <a:solidFill>
                  <a:schemeClr val="tx1"/>
                </a:solidFill>
                <a:latin typeface="微软雅黑" panose="020B0503020204020204" pitchFamily="34" charset="-122"/>
                <a:ea typeface="微软雅黑" panose="020B0503020204020204" pitchFamily="34" charset="-122"/>
              </a:endParaRPr>
            </a:p>
          </p:txBody>
        </p:sp>
      </p:grpSp>
      <p:sp>
        <p:nvSpPr>
          <p:cNvPr id="14" name="立方体 13"/>
          <p:cNvSpPr/>
          <p:nvPr/>
        </p:nvSpPr>
        <p:spPr>
          <a:xfrm>
            <a:off x="1721121" y="1968681"/>
            <a:ext cx="5268517" cy="1206233"/>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smtClean="0">
              <a:solidFill>
                <a:schemeClr val="bg1"/>
              </a:solidFill>
              <a:latin typeface="微软雅黑" panose="020B0503020204020204" pitchFamily="34" charset="-122"/>
              <a:ea typeface="微软雅黑" panose="020B0503020204020204" pitchFamily="34" charset="-122"/>
              <a:sym typeface="+mn-ea"/>
            </a:endParaRPr>
          </a:p>
          <a:p>
            <a:pPr algn="ct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增值税小规模纳税人免征</a:t>
            </a:r>
            <a:endParaRPr lang="zh-CN" altLang="en-US" sz="3200" b="1" dirty="0" smtClean="0">
              <a:solidFill>
                <a:schemeClr val="tx1"/>
              </a:solidFill>
              <a:latin typeface="微软雅黑" panose="020B0503020204020204" pitchFamily="34" charset="-122"/>
              <a:ea typeface="微软雅黑" panose="020B0503020204020204" pitchFamily="34" charset="-122"/>
              <a:sym typeface="+mn-ea"/>
            </a:endParaRPr>
          </a:p>
          <a:p>
            <a:pPr algn="ct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增值税</a:t>
            </a:r>
            <a:endParaRPr lang="zh-CN" altLang="en-US" sz="3200" b="1" dirty="0">
              <a:solidFill>
                <a:schemeClr val="tx1"/>
              </a:solidFill>
              <a:latin typeface="微软雅黑" panose="020B0503020204020204" pitchFamily="34" charset="-122"/>
              <a:ea typeface="微软雅黑" panose="020B0503020204020204" pitchFamily="34" charset="-122"/>
            </a:endParaRPr>
          </a:p>
          <a:p>
            <a:pPr algn="ctr"/>
            <a:endParaRPr lang="zh-CN" altLang="en-US" sz="32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3"/>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716280" y="618490"/>
            <a:ext cx="2575560" cy="605790"/>
          </a:xfrm>
          <a:custGeom>
            <a:avLst/>
            <a:gdLst>
              <a:gd name="connsiteX0" fmla="*/ 196422 w 1178510"/>
              <a:gd name="connsiteY0" fmla="*/ 0 h 1553488"/>
              <a:gd name="connsiteX1" fmla="*/ 982088 w 1178510"/>
              <a:gd name="connsiteY1" fmla="*/ 0 h 1553488"/>
              <a:gd name="connsiteX2" fmla="*/ 1178510 w 1178510"/>
              <a:gd name="connsiteY2" fmla="*/ 196422 h 1553488"/>
              <a:gd name="connsiteX3" fmla="*/ 1178510 w 1178510"/>
              <a:gd name="connsiteY3" fmla="*/ 1357066 h 1553488"/>
              <a:gd name="connsiteX4" fmla="*/ 982088 w 1178510"/>
              <a:gd name="connsiteY4" fmla="*/ 1553488 h 1553488"/>
              <a:gd name="connsiteX5" fmla="*/ 196422 w 1178510"/>
              <a:gd name="connsiteY5" fmla="*/ 1553488 h 1553488"/>
              <a:gd name="connsiteX6" fmla="*/ 0 w 1178510"/>
              <a:gd name="connsiteY6" fmla="*/ 1357066 h 1553488"/>
              <a:gd name="connsiteX7" fmla="*/ 0 w 1178510"/>
              <a:gd name="connsiteY7" fmla="*/ 196422 h 1553488"/>
              <a:gd name="connsiteX8" fmla="*/ 196422 w 1178510"/>
              <a:gd name="connsiteY8" fmla="*/ 0 h 15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10" h="1553488">
                <a:moveTo>
                  <a:pt x="196422" y="0"/>
                </a:moveTo>
                <a:lnTo>
                  <a:pt x="982088" y="0"/>
                </a:lnTo>
                <a:cubicBezTo>
                  <a:pt x="1090569" y="0"/>
                  <a:pt x="1178510" y="87941"/>
                  <a:pt x="1178510" y="196422"/>
                </a:cubicBezTo>
                <a:lnTo>
                  <a:pt x="1178510" y="1357066"/>
                </a:lnTo>
                <a:cubicBezTo>
                  <a:pt x="1178510" y="1465547"/>
                  <a:pt x="1090569" y="1553488"/>
                  <a:pt x="982088" y="1553488"/>
                </a:cubicBezTo>
                <a:lnTo>
                  <a:pt x="196422" y="1553488"/>
                </a:lnTo>
                <a:cubicBezTo>
                  <a:pt x="87941" y="1553488"/>
                  <a:pt x="0" y="1465547"/>
                  <a:pt x="0" y="1357066"/>
                </a:cubicBezTo>
                <a:lnTo>
                  <a:pt x="0" y="196422"/>
                </a:lnTo>
                <a:cubicBezTo>
                  <a:pt x="0" y="87941"/>
                  <a:pt x="87941" y="0"/>
                  <a:pt x="196422"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tx1"/>
                </a:solidFill>
                <a:latin typeface="微软雅黑" panose="020B0503020204020204" pitchFamily="34" charset="-122"/>
              </a:rPr>
              <a:t>出台背景</a:t>
            </a:r>
            <a:endParaRPr lang="zh-CN" altLang="en-US" sz="2000" b="1" dirty="0">
              <a:solidFill>
                <a:schemeClr val="tx1"/>
              </a:solidFill>
              <a:latin typeface="微软雅黑" panose="020B0503020204020204" pitchFamily="34" charset="-122"/>
            </a:endParaRPr>
          </a:p>
        </p:txBody>
      </p:sp>
      <p:sp>
        <p:nvSpPr>
          <p:cNvPr id="18" name="圆角矩形 17"/>
          <p:cNvSpPr/>
          <p:nvPr/>
        </p:nvSpPr>
        <p:spPr>
          <a:xfrm>
            <a:off x="770255" y="1452880"/>
            <a:ext cx="7413625" cy="2901315"/>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l" fontAlgn="auto">
              <a:lnSpc>
                <a:spcPct val="150000"/>
              </a:lnSpc>
            </a:pPr>
            <a:r>
              <a:rPr lang="en-US" altLang="zh-CN" sz="1800" b="1" dirty="0">
                <a:solidFill>
                  <a:schemeClr val="tx1"/>
                </a:solidFill>
                <a:latin typeface="+mn-ea"/>
                <a:cs typeface="+mn-ea"/>
              </a:rPr>
              <a:t>      </a:t>
            </a:r>
            <a:r>
              <a:rPr lang="en-US" altLang="zh-CN" sz="1800" dirty="0">
                <a:solidFill>
                  <a:schemeClr val="tx1"/>
                </a:solidFill>
                <a:latin typeface="+mn-ea"/>
                <a:cs typeface="+mn-ea"/>
              </a:rPr>
              <a:t> </a:t>
            </a:r>
            <a:r>
              <a:rPr lang="zh-CN" altLang="en-US" sz="1800" dirty="0">
                <a:solidFill>
                  <a:schemeClr val="tx1"/>
                </a:solidFill>
                <a:latin typeface="+mn-ea"/>
                <a:cs typeface="+mn-ea"/>
              </a:rPr>
              <a:t>李克强总理在《政府工作报告》中明确提出“对小规模纳税人阶段性免征增值税”。3月24日，财政部、税务总局制发《财政部 税务总局关于对增值税小规模纳税人免征增值税的公告》（2022年第15号），为确保相关政策顺利实施，税务总局制发《</a:t>
            </a:r>
            <a:r>
              <a:rPr lang="zh-CN" altLang="en-US" sz="1800" dirty="0">
                <a:solidFill>
                  <a:schemeClr val="tx1"/>
                </a:solidFill>
                <a:latin typeface="+mn-ea"/>
                <a:cs typeface="+mn-ea"/>
                <a:sym typeface="+mn-ea"/>
              </a:rPr>
              <a:t>纳税人免征增值税等征收管理事项的公告》（国家税务总局公告2022年第6号）</a:t>
            </a:r>
            <a:r>
              <a:rPr lang="zh-CN" altLang="en-US" sz="1800" dirty="0">
                <a:solidFill>
                  <a:schemeClr val="tx1"/>
                </a:solidFill>
                <a:latin typeface="+mn-ea"/>
                <a:cs typeface="+mn-ea"/>
              </a:rPr>
              <a:t>，就相关征管问题进行了明确。</a:t>
            </a:r>
            <a:r>
              <a:rPr lang="en-US" altLang="zh-CN" sz="1800" dirty="0">
                <a:solidFill>
                  <a:schemeClr val="tx1"/>
                </a:solidFill>
                <a:latin typeface="幼圆" panose="02010509060101010101" pitchFamily="49" charset="-122"/>
                <a:ea typeface="幼圆" panose="02010509060101010101" pitchFamily="49" charset="-122"/>
              </a:rPr>
              <a:t>   </a:t>
            </a:r>
            <a:r>
              <a:rPr lang="en-US" altLang="zh-CN" sz="1800" dirty="0">
                <a:solidFill>
                  <a:schemeClr val="tx1"/>
                </a:solidFill>
                <a:latin typeface="+mn-ea"/>
                <a:cs typeface="+mn-ea"/>
              </a:rPr>
              <a:t>  </a:t>
            </a:r>
            <a:endParaRPr lang="zh-CN" altLang="en-US" sz="1800" dirty="0">
              <a:solidFill>
                <a:schemeClr val="tx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76835" y="3982085"/>
            <a:ext cx="1397000" cy="959485"/>
          </a:xfrm>
          <a:prstGeom prst="rect">
            <a:avLst/>
          </a:prstGeom>
        </p:spPr>
      </p:pic>
      <p:sp>
        <p:nvSpPr>
          <p:cNvPr id="18" name="圆角矩形 17"/>
          <p:cNvSpPr/>
          <p:nvPr/>
        </p:nvSpPr>
        <p:spPr>
          <a:xfrm>
            <a:off x="803910" y="1822450"/>
            <a:ext cx="7413625" cy="2346960"/>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just">
              <a:lnSpc>
                <a:spcPct val="150000"/>
              </a:lnSpc>
              <a:defRPr/>
            </a:pPr>
            <a:r>
              <a:rPr lang="en-US" altLang="zh-CN" sz="1800" dirty="0">
                <a:solidFill>
                  <a:schemeClr val="tx1"/>
                </a:solidFill>
                <a:latin typeface="+mn-ea"/>
                <a:cs typeface="+mn-ea"/>
              </a:rPr>
              <a:t>        </a:t>
            </a:r>
            <a:r>
              <a:rPr lang="zh-CN" altLang="en-US" sz="1800" dirty="0">
                <a:solidFill>
                  <a:schemeClr val="tx1"/>
                </a:solidFill>
                <a:latin typeface="+mn-ea"/>
                <a:cs typeface="+mn-ea"/>
              </a:rPr>
              <a:t>自2022年4月1日至2022年12月31日，增值税小规模纳税人适用</a:t>
            </a:r>
            <a:r>
              <a:rPr lang="zh-CN" altLang="en-US" sz="1800" b="1" dirty="0">
                <a:solidFill>
                  <a:srgbClr val="FF0000"/>
                </a:solidFill>
                <a:latin typeface="+mn-ea"/>
                <a:cs typeface="+mn-ea"/>
              </a:rPr>
              <a:t>3%</a:t>
            </a:r>
            <a:r>
              <a:rPr lang="zh-CN" altLang="en-US" sz="1800" dirty="0">
                <a:solidFill>
                  <a:schemeClr val="tx1"/>
                </a:solidFill>
                <a:latin typeface="+mn-ea"/>
                <a:cs typeface="+mn-ea"/>
              </a:rPr>
              <a:t>征收率的应税销售收入，</a:t>
            </a:r>
            <a:r>
              <a:rPr lang="zh-CN" altLang="en-US" sz="1800" b="1" dirty="0">
                <a:solidFill>
                  <a:srgbClr val="FF0000"/>
                </a:solidFill>
                <a:latin typeface="+mn-ea"/>
                <a:cs typeface="+mn-ea"/>
              </a:rPr>
              <a:t>免征</a:t>
            </a:r>
            <a:r>
              <a:rPr lang="zh-CN" altLang="en-US" sz="1800" dirty="0">
                <a:solidFill>
                  <a:schemeClr val="tx1"/>
                </a:solidFill>
                <a:latin typeface="+mn-ea"/>
                <a:cs typeface="+mn-ea"/>
              </a:rPr>
              <a:t>增值税；适用</a:t>
            </a:r>
            <a:r>
              <a:rPr lang="zh-CN" altLang="en-US" sz="1800" b="1" dirty="0">
                <a:solidFill>
                  <a:srgbClr val="FF0000"/>
                </a:solidFill>
                <a:latin typeface="+mn-ea"/>
                <a:cs typeface="+mn-ea"/>
              </a:rPr>
              <a:t>3%</a:t>
            </a:r>
            <a:r>
              <a:rPr lang="zh-CN" altLang="en-US" sz="1800" dirty="0">
                <a:solidFill>
                  <a:schemeClr val="tx1"/>
                </a:solidFill>
                <a:latin typeface="+mn-ea"/>
                <a:cs typeface="+mn-ea"/>
              </a:rPr>
              <a:t>预征率的预缴增值税项目，</a:t>
            </a:r>
            <a:r>
              <a:rPr lang="zh-CN" altLang="en-US" sz="1800" b="1" dirty="0">
                <a:solidFill>
                  <a:srgbClr val="FF0000"/>
                </a:solidFill>
                <a:latin typeface="+mn-ea"/>
                <a:cs typeface="+mn-ea"/>
              </a:rPr>
              <a:t>暂停预缴</a:t>
            </a:r>
            <a:r>
              <a:rPr lang="zh-CN" altLang="en-US" sz="1800" dirty="0">
                <a:solidFill>
                  <a:schemeClr val="tx1"/>
                </a:solidFill>
                <a:latin typeface="+mn-ea"/>
                <a:cs typeface="+mn-ea"/>
              </a:rPr>
              <a:t>增值税。</a:t>
            </a:r>
            <a:endParaRPr lang="zh-CN" altLang="en-US" sz="1800" dirty="0">
              <a:solidFill>
                <a:schemeClr val="tx1"/>
              </a:solidFill>
              <a:latin typeface="+mn-ea"/>
              <a:cs typeface="+mn-ea"/>
            </a:endParaRPr>
          </a:p>
          <a:p>
            <a:pPr algn="just">
              <a:lnSpc>
                <a:spcPct val="150000"/>
              </a:lnSpc>
              <a:defRPr/>
            </a:pPr>
            <a:endParaRPr lang="zh-CN" altLang="en-US" sz="1800" dirty="0">
              <a:solidFill>
                <a:schemeClr val="tx1"/>
              </a:solidFill>
              <a:latin typeface="+mn-ea"/>
              <a:cs typeface="+mn-ea"/>
            </a:endParaRPr>
          </a:p>
        </p:txBody>
      </p:sp>
      <p:sp>
        <p:nvSpPr>
          <p:cNvPr id="2" name="文本框 1"/>
          <p:cNvSpPr txBox="1"/>
          <p:nvPr/>
        </p:nvSpPr>
        <p:spPr>
          <a:xfrm>
            <a:off x="803275" y="760730"/>
            <a:ext cx="7413625" cy="91973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algn="ctr">
              <a:lnSpc>
                <a:spcPct val="150000"/>
              </a:lnSpc>
              <a:defRPr/>
            </a:pPr>
            <a:r>
              <a:rPr lang="zh-CN" altLang="en-US" sz="1600" b="1" dirty="0">
                <a:latin typeface="+mn-ea"/>
                <a:cs typeface="+mn-ea"/>
                <a:sym typeface="+mn-ea"/>
              </a:rPr>
              <a:t>《财政部 税务总局关于对增值税小规模纳税人免征增值税的公告》</a:t>
            </a:r>
            <a:endParaRPr lang="zh-CN" altLang="en-US" sz="1600" b="1" dirty="0">
              <a:latin typeface="+mn-ea"/>
              <a:cs typeface="+mn-ea"/>
              <a:sym typeface="+mn-ea"/>
            </a:endParaRPr>
          </a:p>
          <a:p>
            <a:pPr algn="ctr">
              <a:lnSpc>
                <a:spcPct val="150000"/>
              </a:lnSpc>
              <a:defRPr/>
            </a:pPr>
            <a:r>
              <a:rPr lang="zh-CN" altLang="en-US" sz="1600" b="1" dirty="0">
                <a:latin typeface="+mn-ea"/>
                <a:cs typeface="+mn-ea"/>
                <a:sym typeface="+mn-ea"/>
              </a:rPr>
              <a:t>（财政部 税务总局公告2022年第15号）</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3334385"/>
            <a:ext cx="1659255" cy="1659255"/>
          </a:xfrm>
          <a:prstGeom prst="rect">
            <a:avLst/>
          </a:prstGeom>
        </p:spPr>
      </p:pic>
      <p:sp>
        <p:nvSpPr>
          <p:cNvPr id="18" name="圆角矩形 17"/>
          <p:cNvSpPr/>
          <p:nvPr/>
        </p:nvSpPr>
        <p:spPr>
          <a:xfrm>
            <a:off x="1480185" y="1763395"/>
            <a:ext cx="6901815" cy="3021330"/>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just">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r>
              <a:rPr lang="en-US" altLang="zh-CN" sz="1600" dirty="0">
                <a:solidFill>
                  <a:schemeClr val="tx1"/>
                </a:solidFill>
                <a:latin typeface="+mn-ea"/>
                <a:cs typeface="+mn-ea"/>
              </a:rPr>
              <a:t>       </a:t>
            </a:r>
            <a:r>
              <a:rPr lang="zh-CN" altLang="en-US" sz="1600" dirty="0">
                <a:solidFill>
                  <a:schemeClr val="tx1"/>
                </a:solidFill>
                <a:latin typeface="+mn-ea"/>
                <a:cs typeface="+mn-ea"/>
              </a:rPr>
              <a:t>增值税小规模纳税人适用</a:t>
            </a:r>
            <a:r>
              <a:rPr lang="zh-CN" altLang="en-US" sz="1600" dirty="0">
                <a:ln w="22225">
                  <a:solidFill>
                    <a:schemeClr val="accent2"/>
                  </a:solidFill>
                  <a:prstDash val="solid"/>
                </a:ln>
                <a:solidFill>
                  <a:schemeClr val="accent2">
                    <a:lumMod val="40000"/>
                    <a:lumOff val="60000"/>
                  </a:schemeClr>
                </a:solidFill>
                <a:effectLst/>
                <a:latin typeface="+mn-ea"/>
                <a:cs typeface="+mn-ea"/>
              </a:rPr>
              <a:t>3%</a:t>
            </a:r>
            <a:r>
              <a:rPr lang="zh-CN" altLang="en-US" sz="1600" dirty="0">
                <a:solidFill>
                  <a:schemeClr val="tx1"/>
                </a:solidFill>
                <a:latin typeface="+mn-ea"/>
                <a:cs typeface="+mn-ea"/>
              </a:rPr>
              <a:t>征收率应税销售收入</a:t>
            </a:r>
            <a:r>
              <a:rPr lang="zh-CN" altLang="en-US" sz="1600" dirty="0">
                <a:ln w="22225">
                  <a:solidFill>
                    <a:schemeClr val="accent2"/>
                  </a:solidFill>
                  <a:prstDash val="solid"/>
                </a:ln>
                <a:solidFill>
                  <a:schemeClr val="accent2">
                    <a:lumMod val="40000"/>
                    <a:lumOff val="60000"/>
                  </a:schemeClr>
                </a:solidFill>
                <a:effectLst/>
                <a:latin typeface="+mn-ea"/>
                <a:cs typeface="+mn-ea"/>
              </a:rPr>
              <a:t>免征</a:t>
            </a:r>
            <a:r>
              <a:rPr lang="zh-CN" altLang="en-US" sz="1600" dirty="0">
                <a:solidFill>
                  <a:schemeClr val="tx1"/>
                </a:solidFill>
                <a:latin typeface="+mn-ea"/>
                <a:cs typeface="+mn-ea"/>
              </a:rPr>
              <a:t>增值税的，应按规定开具免税普通发票。纳税人选择放弃免税并开具增值税专用发票的，应开具征收率为3%的增值税专用发票。</a:t>
            </a:r>
            <a:endParaRPr lang="zh-CN" altLang="en-US" sz="1600" dirty="0">
              <a:solidFill>
                <a:schemeClr val="tx1"/>
              </a:solidFill>
              <a:latin typeface="+mn-ea"/>
              <a:cs typeface="+mn-ea"/>
            </a:endParaRPr>
          </a:p>
          <a:p>
            <a:pPr algn="just">
              <a:lnSpc>
                <a:spcPct val="150000"/>
              </a:lnSpc>
              <a:defRPr/>
            </a:pPr>
            <a:r>
              <a:rPr lang="zh-CN" altLang="en-US" sz="1600" dirty="0">
                <a:solidFill>
                  <a:schemeClr val="tx1"/>
                </a:solidFill>
                <a:latin typeface="+mn-ea"/>
                <a:cs typeface="+mn-ea"/>
              </a:rPr>
              <a:t>　　</a:t>
            </a: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r>
              <a:rPr lang="zh-CN" altLang="en-US" sz="1400" dirty="0">
                <a:solidFill>
                  <a:schemeClr val="bg1">
                    <a:lumMod val="50000"/>
                  </a:schemeClr>
                </a:solidFill>
                <a:latin typeface="幼圆" panose="02010509060101010101" pitchFamily="49" charset="-122"/>
                <a:ea typeface="幼圆" panose="02010509060101010101" pitchFamily="49" charset="-122"/>
              </a:rPr>
              <a:t>　　</a:t>
            </a: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r>
              <a:rPr lang="zh-CN" altLang="en-US" sz="1400" dirty="0">
                <a:solidFill>
                  <a:schemeClr val="bg1">
                    <a:lumMod val="50000"/>
                  </a:schemeClr>
                </a:solidFill>
                <a:latin typeface="幼圆" panose="02010509060101010101" pitchFamily="49" charset="-122"/>
                <a:ea typeface="幼圆" panose="02010509060101010101" pitchFamily="49" charset="-122"/>
              </a:rPr>
              <a:t>　　</a:t>
            </a: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2" name="文本框 1"/>
          <p:cNvSpPr txBox="1"/>
          <p:nvPr/>
        </p:nvSpPr>
        <p:spPr>
          <a:xfrm>
            <a:off x="902970" y="789305"/>
            <a:ext cx="7337602" cy="713282"/>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t">
            <a:spAutoFit/>
          </a:bodyPr>
          <a:p>
            <a:pPr algn="ctr"/>
            <a:r>
              <a:rPr lang="zh-CN" altLang="en-US" sz="1800" b="1" dirty="0">
                <a:latin typeface="+mn-ea"/>
                <a:cs typeface="+mn-ea"/>
                <a:sym typeface="+mn-ea"/>
              </a:rPr>
              <a:t>《国家税务总局关于小规模纳税人免征增值税等征收管理事项的公告》</a:t>
            </a:r>
            <a:endParaRPr lang="zh-CN" altLang="en-US" sz="1800" b="1" dirty="0">
              <a:latin typeface="+mn-ea"/>
              <a:cs typeface="+mn-ea"/>
              <a:sym typeface="+mn-ea"/>
            </a:endParaRPr>
          </a:p>
          <a:p>
            <a:pPr algn="ctr"/>
            <a:r>
              <a:rPr lang="zh-CN" altLang="en-US" sz="1800" b="1" dirty="0">
                <a:latin typeface="+mn-ea"/>
                <a:cs typeface="+mn-ea"/>
                <a:sym typeface="+mn-ea"/>
              </a:rPr>
              <a:t>（国家税务总局公告2022年第6号）</a:t>
            </a: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5" name="组合 4"/>
          <p:cNvGrpSpPr/>
          <p:nvPr/>
        </p:nvGrpSpPr>
        <p:grpSpPr>
          <a:xfrm>
            <a:off x="522514" y="0"/>
            <a:ext cx="2322286" cy="1001704"/>
            <a:chOff x="522514" y="0"/>
            <a:chExt cx="2322286" cy="1001704"/>
          </a:xfrm>
        </p:grpSpPr>
        <p:sp>
          <p:nvSpPr>
            <p:cNvPr id="2" name="矩形 1"/>
            <p:cNvSpPr/>
            <p:nvPr/>
          </p:nvSpPr>
          <p:spPr>
            <a:xfrm>
              <a:off x="522514" y="0"/>
              <a:ext cx="2322286" cy="1001486"/>
            </a:xfrm>
            <a:prstGeom prst="rect">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12824" y="171759"/>
              <a:ext cx="792480" cy="829945"/>
            </a:xfrm>
            <a:prstGeom prst="rect">
              <a:avLst/>
            </a:prstGeom>
            <a:noFill/>
          </p:spPr>
          <p:txBody>
            <a:bodyPr wrap="none" rtlCol="0">
              <a:spAutoFit/>
            </a:bodyPr>
            <a:lstStyle/>
            <a:p>
              <a:r>
                <a:rPr lang="zh-CN" altLang="en-US" sz="4800" b="1" dirty="0">
                  <a:solidFill>
                    <a:schemeClr val="tx1"/>
                  </a:solidFill>
                  <a:latin typeface="微软雅黑" panose="020B0503020204020204" pitchFamily="34" charset="-122"/>
                  <a:ea typeface="微软雅黑" panose="020B0503020204020204" pitchFamily="34" charset="-122"/>
                </a:rPr>
                <a:t>三</a:t>
              </a:r>
              <a:endParaRPr lang="zh-CN" altLang="en-US" sz="4800" b="1" dirty="0">
                <a:solidFill>
                  <a:schemeClr val="tx1"/>
                </a:solidFill>
                <a:latin typeface="微软雅黑" panose="020B0503020204020204" pitchFamily="34" charset="-122"/>
                <a:ea typeface="微软雅黑" panose="020B0503020204020204" pitchFamily="34" charset="-122"/>
              </a:endParaRPr>
            </a:p>
          </p:txBody>
        </p:sp>
      </p:grpSp>
      <p:sp>
        <p:nvSpPr>
          <p:cNvPr id="14" name="立方体 13"/>
          <p:cNvSpPr/>
          <p:nvPr/>
        </p:nvSpPr>
        <p:spPr>
          <a:xfrm>
            <a:off x="1674131" y="2139496"/>
            <a:ext cx="5268517" cy="1206233"/>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solidFill>
                <a:latin typeface="+mn-ea"/>
                <a:cs typeface="+mn-ea"/>
                <a:sym typeface="+mn-ea"/>
              </a:rPr>
              <a:t>安徽省财政厅 国家税务总局安徽省税务局</a:t>
            </a:r>
            <a:endParaRPr lang="zh-CN" altLang="en-US" sz="1800" b="1" dirty="0">
              <a:solidFill>
                <a:schemeClr val="tx1"/>
              </a:solidFill>
              <a:latin typeface="+mn-ea"/>
              <a:cs typeface="+mn-ea"/>
              <a:sym typeface="+mn-ea"/>
            </a:endParaRPr>
          </a:p>
          <a:p>
            <a:pPr algn="ctr"/>
            <a:r>
              <a:rPr lang="zh-CN" altLang="en-US" sz="1800" b="1" dirty="0">
                <a:solidFill>
                  <a:schemeClr val="tx1"/>
                </a:solidFill>
                <a:latin typeface="+mn-ea"/>
                <a:cs typeface="+mn-ea"/>
                <a:sym typeface="+mn-ea"/>
              </a:rPr>
              <a:t>关于我省小规模纳税人、小微企业和个体工商户</a:t>
            </a:r>
            <a:endParaRPr lang="zh-CN" altLang="en-US" sz="1800" b="1" dirty="0">
              <a:solidFill>
                <a:schemeClr val="tx1"/>
              </a:solidFill>
              <a:latin typeface="+mn-ea"/>
              <a:cs typeface="+mn-ea"/>
              <a:sym typeface="+mn-ea"/>
            </a:endParaRPr>
          </a:p>
          <a:p>
            <a:pPr algn="ctr"/>
            <a:r>
              <a:rPr lang="zh-CN" altLang="en-US" sz="1800" b="1" dirty="0">
                <a:solidFill>
                  <a:schemeClr val="tx1"/>
                </a:solidFill>
                <a:latin typeface="+mn-ea"/>
                <a:cs typeface="+mn-ea"/>
                <a:sym typeface="+mn-ea"/>
              </a:rPr>
              <a:t>减按50％征收“六税两费”</a:t>
            </a:r>
            <a:endParaRPr lang="zh-CN" altLang="en-US" sz="1800" b="1"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3"/>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716280" y="618490"/>
            <a:ext cx="2575560" cy="605790"/>
          </a:xfrm>
          <a:custGeom>
            <a:avLst/>
            <a:gdLst>
              <a:gd name="connsiteX0" fmla="*/ 196422 w 1178510"/>
              <a:gd name="connsiteY0" fmla="*/ 0 h 1553488"/>
              <a:gd name="connsiteX1" fmla="*/ 982088 w 1178510"/>
              <a:gd name="connsiteY1" fmla="*/ 0 h 1553488"/>
              <a:gd name="connsiteX2" fmla="*/ 1178510 w 1178510"/>
              <a:gd name="connsiteY2" fmla="*/ 196422 h 1553488"/>
              <a:gd name="connsiteX3" fmla="*/ 1178510 w 1178510"/>
              <a:gd name="connsiteY3" fmla="*/ 1357066 h 1553488"/>
              <a:gd name="connsiteX4" fmla="*/ 982088 w 1178510"/>
              <a:gd name="connsiteY4" fmla="*/ 1553488 h 1553488"/>
              <a:gd name="connsiteX5" fmla="*/ 196422 w 1178510"/>
              <a:gd name="connsiteY5" fmla="*/ 1553488 h 1553488"/>
              <a:gd name="connsiteX6" fmla="*/ 0 w 1178510"/>
              <a:gd name="connsiteY6" fmla="*/ 1357066 h 1553488"/>
              <a:gd name="connsiteX7" fmla="*/ 0 w 1178510"/>
              <a:gd name="connsiteY7" fmla="*/ 196422 h 1553488"/>
              <a:gd name="connsiteX8" fmla="*/ 196422 w 1178510"/>
              <a:gd name="connsiteY8" fmla="*/ 0 h 15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10" h="1553488">
                <a:moveTo>
                  <a:pt x="196422" y="0"/>
                </a:moveTo>
                <a:lnTo>
                  <a:pt x="982088" y="0"/>
                </a:lnTo>
                <a:cubicBezTo>
                  <a:pt x="1090569" y="0"/>
                  <a:pt x="1178510" y="87941"/>
                  <a:pt x="1178510" y="196422"/>
                </a:cubicBezTo>
                <a:lnTo>
                  <a:pt x="1178510" y="1357066"/>
                </a:lnTo>
                <a:cubicBezTo>
                  <a:pt x="1178510" y="1465547"/>
                  <a:pt x="1090569" y="1553488"/>
                  <a:pt x="982088" y="1553488"/>
                </a:cubicBezTo>
                <a:lnTo>
                  <a:pt x="196422" y="1553488"/>
                </a:lnTo>
                <a:cubicBezTo>
                  <a:pt x="87941" y="1553488"/>
                  <a:pt x="0" y="1465547"/>
                  <a:pt x="0" y="1357066"/>
                </a:cubicBezTo>
                <a:lnTo>
                  <a:pt x="0" y="196422"/>
                </a:lnTo>
                <a:cubicBezTo>
                  <a:pt x="0" y="87941"/>
                  <a:pt x="87941" y="0"/>
                  <a:pt x="196422"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tx1"/>
                </a:solidFill>
                <a:latin typeface="微软雅黑" panose="020B0503020204020204" pitchFamily="34" charset="-122"/>
              </a:rPr>
              <a:t>出台背景</a:t>
            </a:r>
            <a:endParaRPr lang="zh-CN" altLang="en-US" sz="2000" b="1" dirty="0">
              <a:solidFill>
                <a:schemeClr val="tx1"/>
              </a:solidFill>
              <a:latin typeface="微软雅黑" panose="020B0503020204020204" pitchFamily="34" charset="-122"/>
            </a:endParaRPr>
          </a:p>
        </p:txBody>
      </p:sp>
      <p:sp>
        <p:nvSpPr>
          <p:cNvPr id="18" name="圆角矩形 17"/>
          <p:cNvSpPr/>
          <p:nvPr/>
        </p:nvSpPr>
        <p:spPr>
          <a:xfrm>
            <a:off x="716280" y="1445895"/>
            <a:ext cx="7413625" cy="3238500"/>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just">
              <a:lnSpc>
                <a:spcPct val="150000"/>
              </a:lnSpc>
              <a:defRPr/>
            </a:pPr>
            <a:r>
              <a:rPr lang="zh-CN" altLang="en-US" sz="1800" b="1" dirty="0">
                <a:solidFill>
                  <a:schemeClr val="tx1"/>
                </a:solidFill>
                <a:latin typeface="+mn-ea"/>
                <a:cs typeface="+mn-ea"/>
              </a:rPr>
              <a:t>《安徽省财政厅 国家税务总局安徽省税务局关于我省小规模纳税人、小微企业和个体工商户减按50％征收“六税两费”的通知》（皖财税法〔2022〕241号）</a:t>
            </a:r>
            <a:endParaRPr lang="zh-CN" altLang="en-US" sz="1800" b="1" dirty="0">
              <a:solidFill>
                <a:schemeClr val="tx1"/>
              </a:solidFill>
              <a:latin typeface="+mn-ea"/>
              <a:cs typeface="+mn-ea"/>
            </a:endParaRPr>
          </a:p>
          <a:p>
            <a:pPr algn="just">
              <a:lnSpc>
                <a:spcPct val="150000"/>
              </a:lnSpc>
              <a:defRPr/>
            </a:pPr>
            <a:r>
              <a:rPr lang="en-US" altLang="zh-CN" sz="1800" dirty="0">
                <a:solidFill>
                  <a:schemeClr val="tx1"/>
                </a:solidFill>
                <a:latin typeface="+mn-ea"/>
                <a:cs typeface="+mn-ea"/>
              </a:rPr>
              <a:t>       </a:t>
            </a:r>
            <a:r>
              <a:rPr lang="zh-CN" altLang="en-US" sz="1800" dirty="0">
                <a:solidFill>
                  <a:schemeClr val="tx1"/>
                </a:solidFill>
                <a:latin typeface="+mn-ea"/>
                <a:cs typeface="+mn-ea"/>
              </a:rPr>
              <a:t>为贯彻落实党中央、国务院关于持续推进减税降费的决策部署，进一步支持小微企业发展</a:t>
            </a:r>
            <a:endParaRPr lang="zh-CN" altLang="en-US" sz="1800" dirty="0">
              <a:solidFill>
                <a:schemeClr val="tx1"/>
              </a:solidFill>
              <a:latin typeface="+mn-ea"/>
              <a:cs typeface="+mn-ea"/>
            </a:endParaRPr>
          </a:p>
          <a:p>
            <a:pPr algn="just">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a:p>
            <a:pPr algn="just">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0" y="1089025"/>
            <a:ext cx="9072245" cy="4054475"/>
          </a:xfrm>
          <a:prstGeom prst="rect">
            <a:avLst/>
          </a:prstGeom>
          <a:solidFill>
            <a:schemeClr val="accent1">
              <a:lumMod val="20000"/>
              <a:lumOff val="80000"/>
            </a:schemeClr>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endParaRPr lang="zh-CN" altLang="en-US" sz="1400" dirty="0">
              <a:solidFill>
                <a:schemeClr val="tx1">
                  <a:lumMod val="50000"/>
                  <a:lumOff val="50000"/>
                </a:schemeClr>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2" name="文本框 1"/>
          <p:cNvSpPr txBox="1"/>
          <p:nvPr/>
        </p:nvSpPr>
        <p:spPr>
          <a:xfrm>
            <a:off x="1941195" y="5328285"/>
            <a:ext cx="13359765" cy="299085"/>
          </a:xfrm>
          <a:prstGeom prst="rect">
            <a:avLst/>
          </a:prstGeom>
          <a:noFill/>
        </p:spPr>
        <p:txBody>
          <a:bodyPr wrap="none" rtlCol="0">
            <a:spAutoFit/>
          </a:bodyPr>
          <a:p>
            <a:pPr algn="l"/>
            <a:r>
              <a:rPr lang="zh-CN" altLang="en-US"/>
              <a:t>https://mmbiz.qpic.cn/mmbiz_gif/J7KnqmAgfCaxZZJSTib9kYolTIyafygLEHhGiaVzrVVJUHK2YkOCnOP2Y888j0Y5LTzFfOb3ItbickjnrXHlomx6A/640?wx_fmt=gif&amp;wxfrom=5&amp;wx_lazy=1</a:t>
            </a:r>
            <a:endParaRPr lang="zh-CN" altLang="en-US"/>
          </a:p>
        </p:txBody>
      </p:sp>
      <p:pic>
        <p:nvPicPr>
          <p:cNvPr id="5" name="图片 4"/>
          <p:cNvPicPr>
            <a:picLocks noChangeAspect="1"/>
          </p:cNvPicPr>
          <p:nvPr/>
        </p:nvPicPr>
        <p:blipFill>
          <a:blip r:embed="rId1"/>
          <a:stretch>
            <a:fillRect/>
          </a:stretch>
        </p:blipFill>
        <p:spPr>
          <a:xfrm>
            <a:off x="1684655" y="817245"/>
            <a:ext cx="5926455" cy="855345"/>
          </a:xfrm>
          <a:prstGeom prst="rect">
            <a:avLst/>
          </a:prstGeom>
        </p:spPr>
      </p:pic>
      <p:pic>
        <p:nvPicPr>
          <p:cNvPr id="6" name="图片 5"/>
          <p:cNvPicPr>
            <a:picLocks noChangeAspect="1"/>
          </p:cNvPicPr>
          <p:nvPr/>
        </p:nvPicPr>
        <p:blipFill>
          <a:blip r:embed="rId2"/>
          <a:stretch>
            <a:fillRect/>
          </a:stretch>
        </p:blipFill>
        <p:spPr>
          <a:xfrm>
            <a:off x="100330" y="1880235"/>
            <a:ext cx="4993640" cy="2661285"/>
          </a:xfrm>
          <a:prstGeom prst="rect">
            <a:avLst/>
          </a:prstGeom>
        </p:spPr>
      </p:pic>
      <p:pic>
        <p:nvPicPr>
          <p:cNvPr id="7" name="图片 6"/>
          <p:cNvPicPr>
            <a:picLocks noChangeAspect="1"/>
          </p:cNvPicPr>
          <p:nvPr/>
        </p:nvPicPr>
        <p:blipFill>
          <a:blip r:embed="rId3"/>
          <a:stretch>
            <a:fillRect/>
          </a:stretch>
        </p:blipFill>
        <p:spPr>
          <a:xfrm>
            <a:off x="5526405" y="2444115"/>
            <a:ext cx="3406775" cy="1286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1195" y="5328285"/>
            <a:ext cx="13359765" cy="299085"/>
          </a:xfrm>
          <a:prstGeom prst="rect">
            <a:avLst/>
          </a:prstGeom>
          <a:noFill/>
        </p:spPr>
        <p:txBody>
          <a:bodyPr wrap="none" rtlCol="0">
            <a:spAutoFit/>
          </a:bodyPr>
          <a:p>
            <a:pPr algn="l"/>
            <a:r>
              <a:rPr lang="zh-CN" altLang="en-US"/>
              <a:t>https://mmbiz.qpic.cn/mmbiz_gif/J7KnqmAgfCaxZZJSTib9kYolTIyafygLEHhGiaVzrVVJUHK2YkOCnOP2Y888j0Y5LTzFfOb3ItbickjnrXHlomx6A/640?wx_fmt=gif&amp;wxfrom=5&amp;wx_lazy=1</a:t>
            </a:r>
            <a:endParaRPr lang="zh-CN" altLang="en-US"/>
          </a:p>
        </p:txBody>
      </p:sp>
      <p:pic>
        <p:nvPicPr>
          <p:cNvPr id="5" name="图片 4"/>
          <p:cNvPicPr>
            <a:picLocks noChangeAspect="1"/>
          </p:cNvPicPr>
          <p:nvPr/>
        </p:nvPicPr>
        <p:blipFill>
          <a:blip r:embed="rId1"/>
          <a:srcRect l="26681" r="23782"/>
          <a:stretch>
            <a:fillRect/>
          </a:stretch>
        </p:blipFill>
        <p:spPr>
          <a:xfrm>
            <a:off x="5345430" y="872490"/>
            <a:ext cx="2890520" cy="666750"/>
          </a:xfrm>
          <a:prstGeom prst="roundRect">
            <a:avLst/>
          </a:prstGeom>
        </p:spPr>
      </p:pic>
      <p:pic>
        <p:nvPicPr>
          <p:cNvPr id="6" name="图片 5"/>
          <p:cNvPicPr>
            <a:picLocks noChangeAspect="1"/>
          </p:cNvPicPr>
          <p:nvPr/>
        </p:nvPicPr>
        <p:blipFill>
          <a:blip r:embed="rId2"/>
          <a:stretch>
            <a:fillRect/>
          </a:stretch>
        </p:blipFill>
        <p:spPr>
          <a:xfrm>
            <a:off x="4849495" y="1725295"/>
            <a:ext cx="3882390" cy="2663190"/>
          </a:xfrm>
          <a:prstGeom prst="rect">
            <a:avLst/>
          </a:prstGeom>
        </p:spPr>
      </p:pic>
      <p:pic>
        <p:nvPicPr>
          <p:cNvPr id="7" name="图片 6"/>
          <p:cNvPicPr>
            <a:picLocks noChangeAspect="1"/>
          </p:cNvPicPr>
          <p:nvPr/>
        </p:nvPicPr>
        <p:blipFill>
          <a:blip r:embed="rId3"/>
          <a:srcRect l="25230" r="25643"/>
          <a:stretch>
            <a:fillRect/>
          </a:stretch>
        </p:blipFill>
        <p:spPr>
          <a:xfrm>
            <a:off x="793750" y="862965"/>
            <a:ext cx="3018155" cy="676275"/>
          </a:xfrm>
          <a:prstGeom prst="roundRect">
            <a:avLst/>
          </a:prstGeom>
        </p:spPr>
      </p:pic>
      <p:pic>
        <p:nvPicPr>
          <p:cNvPr id="8" name="图片 7"/>
          <p:cNvPicPr>
            <a:picLocks noChangeAspect="1"/>
          </p:cNvPicPr>
          <p:nvPr/>
        </p:nvPicPr>
        <p:blipFill>
          <a:blip r:embed="rId4"/>
          <a:stretch>
            <a:fillRect/>
          </a:stretch>
        </p:blipFill>
        <p:spPr>
          <a:xfrm>
            <a:off x="347345" y="1640205"/>
            <a:ext cx="4147185" cy="3114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1195" y="5328285"/>
            <a:ext cx="13359765" cy="299085"/>
          </a:xfrm>
          <a:prstGeom prst="rect">
            <a:avLst/>
          </a:prstGeom>
          <a:noFill/>
        </p:spPr>
        <p:txBody>
          <a:bodyPr wrap="none" rtlCol="0">
            <a:spAutoFit/>
          </a:bodyPr>
          <a:p>
            <a:pPr algn="l"/>
            <a:r>
              <a:rPr lang="zh-CN" altLang="en-US"/>
              <a:t>https://mmbiz.qpic.cn/mmbiz_gif/J7KnqmAgfCaxZZJSTib9kYolTIyafygLEHhGiaVzrVVJUHK2YkOCnOP2Y888j0Y5LTzFfOb3ItbickjnrXHlomx6A/640?wx_fmt=gif&amp;wxfrom=5&amp;wx_lazy=1</a:t>
            </a:r>
            <a:endParaRPr lang="zh-CN" altLang="en-US"/>
          </a:p>
        </p:txBody>
      </p:sp>
      <p:pic>
        <p:nvPicPr>
          <p:cNvPr id="5" name="图片 4"/>
          <p:cNvPicPr>
            <a:picLocks noChangeAspect="1"/>
          </p:cNvPicPr>
          <p:nvPr/>
        </p:nvPicPr>
        <p:blipFill>
          <a:blip r:embed="rId1"/>
          <a:stretch>
            <a:fillRect/>
          </a:stretch>
        </p:blipFill>
        <p:spPr>
          <a:xfrm>
            <a:off x="720090" y="865505"/>
            <a:ext cx="3343275" cy="581025"/>
          </a:xfrm>
          <a:prstGeom prst="rect">
            <a:avLst/>
          </a:prstGeom>
        </p:spPr>
      </p:pic>
      <p:pic>
        <p:nvPicPr>
          <p:cNvPr id="6" name="图片 5"/>
          <p:cNvPicPr>
            <a:picLocks noChangeAspect="1"/>
          </p:cNvPicPr>
          <p:nvPr/>
        </p:nvPicPr>
        <p:blipFill>
          <a:blip r:embed="rId2"/>
          <a:stretch>
            <a:fillRect/>
          </a:stretch>
        </p:blipFill>
        <p:spPr>
          <a:xfrm>
            <a:off x="488315" y="1446530"/>
            <a:ext cx="3288030" cy="1648460"/>
          </a:xfrm>
          <a:prstGeom prst="rect">
            <a:avLst/>
          </a:prstGeom>
        </p:spPr>
      </p:pic>
      <p:pic>
        <p:nvPicPr>
          <p:cNvPr id="7" name="图片 6"/>
          <p:cNvPicPr>
            <a:picLocks noChangeAspect="1"/>
          </p:cNvPicPr>
          <p:nvPr/>
        </p:nvPicPr>
        <p:blipFill>
          <a:blip r:embed="rId3"/>
          <a:stretch>
            <a:fillRect/>
          </a:stretch>
        </p:blipFill>
        <p:spPr>
          <a:xfrm>
            <a:off x="5514975" y="865505"/>
            <a:ext cx="3276600" cy="666750"/>
          </a:xfrm>
          <a:prstGeom prst="rect">
            <a:avLst/>
          </a:prstGeom>
        </p:spPr>
      </p:pic>
      <p:pic>
        <p:nvPicPr>
          <p:cNvPr id="8" name="图片 7"/>
          <p:cNvPicPr>
            <a:picLocks noChangeAspect="1"/>
          </p:cNvPicPr>
          <p:nvPr/>
        </p:nvPicPr>
        <p:blipFill>
          <a:blip r:embed="rId4"/>
          <a:stretch>
            <a:fillRect/>
          </a:stretch>
        </p:blipFill>
        <p:spPr>
          <a:xfrm>
            <a:off x="5376545" y="1557655"/>
            <a:ext cx="3554095" cy="1687830"/>
          </a:xfrm>
          <a:prstGeom prst="rect">
            <a:avLst/>
          </a:prstGeom>
        </p:spPr>
      </p:pic>
      <p:sp>
        <p:nvSpPr>
          <p:cNvPr id="18" name="圆角矩形 17"/>
          <p:cNvSpPr/>
          <p:nvPr/>
        </p:nvSpPr>
        <p:spPr>
          <a:xfrm>
            <a:off x="254000" y="3326765"/>
            <a:ext cx="8365490" cy="1604645"/>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p>
            <a:pPr algn="just">
              <a:lnSpc>
                <a:spcPct val="150000"/>
              </a:lnSpc>
              <a:defRPr/>
            </a:pP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关于纳税人未及时申报享受“六税两费”减免优惠的处理方式</a:t>
            </a:r>
            <a:endPar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defRPr/>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纳税人符合条件但未及时申报享受“六税两费”减免优惠的，可依法申请抵减以后纳税期的应纳税费款或者申请退还。</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5" name="组合 4"/>
          <p:cNvGrpSpPr/>
          <p:nvPr/>
        </p:nvGrpSpPr>
        <p:grpSpPr>
          <a:xfrm>
            <a:off x="522514" y="0"/>
            <a:ext cx="2322286" cy="1001486"/>
            <a:chOff x="522514" y="0"/>
            <a:chExt cx="2322286" cy="1001486"/>
          </a:xfrm>
        </p:grpSpPr>
        <p:sp>
          <p:nvSpPr>
            <p:cNvPr id="2" name="矩形 1"/>
            <p:cNvSpPr/>
            <p:nvPr/>
          </p:nvSpPr>
          <p:spPr>
            <a:xfrm>
              <a:off x="522514" y="0"/>
              <a:ext cx="2322286" cy="1001486"/>
            </a:xfrm>
            <a:prstGeom prst="rect">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87119" y="86034"/>
              <a:ext cx="792480" cy="829945"/>
            </a:xfrm>
            <a:prstGeom prst="rect">
              <a:avLst/>
            </a:prstGeom>
            <a:noFill/>
          </p:spPr>
          <p:txBody>
            <a:bodyPr wrap="none" rtlCol="0">
              <a:spAutoFit/>
            </a:bodyPr>
            <a:lstStyle/>
            <a:p>
              <a:r>
                <a:rPr lang="zh-CN" altLang="en-US" sz="4800" b="1" dirty="0">
                  <a:solidFill>
                    <a:schemeClr val="tx1"/>
                  </a:solidFill>
                  <a:latin typeface="微软雅黑" panose="020B0503020204020204" pitchFamily="34" charset="-122"/>
                  <a:ea typeface="微软雅黑" panose="020B0503020204020204" pitchFamily="34" charset="-122"/>
                </a:rPr>
                <a:t>四</a:t>
              </a:r>
              <a:endParaRPr lang="zh-CN" altLang="en-US" sz="4800" b="1" dirty="0">
                <a:solidFill>
                  <a:schemeClr val="tx1"/>
                </a:solidFill>
                <a:latin typeface="微软雅黑" panose="020B0503020204020204" pitchFamily="34" charset="-122"/>
                <a:ea typeface="微软雅黑" panose="020B0503020204020204" pitchFamily="34" charset="-122"/>
              </a:endParaRPr>
            </a:p>
          </p:txBody>
        </p:sp>
      </p:grpSp>
      <p:sp>
        <p:nvSpPr>
          <p:cNvPr id="14" name="立方体 13"/>
          <p:cNvSpPr/>
          <p:nvPr/>
        </p:nvSpPr>
        <p:spPr>
          <a:xfrm>
            <a:off x="1674131" y="2139496"/>
            <a:ext cx="5268517" cy="1206233"/>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微软雅黑" panose="020B0503020204020204" pitchFamily="34" charset="-122"/>
                <a:ea typeface="微软雅黑" panose="020B0503020204020204" pitchFamily="34" charset="-122"/>
              </a:rPr>
              <a:t>增值税期末留抵退税政策</a:t>
            </a:r>
            <a:endParaRPr lang="zh-CN" altLang="en-US" sz="3200" b="1"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3"/>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3658235" y="1089025"/>
            <a:ext cx="5393690" cy="338518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1">
              <a:lumMod val="20000"/>
              <a:lumOff val="80000"/>
            </a:schemeClr>
          </a:solidFill>
          <a:ln w="25400" cap="flat" cmpd="sng" algn="ctr">
            <a:noFill/>
            <a:prstDash val="solid"/>
          </a:ln>
          <a:effectLst/>
        </p:spPr>
        <p:txBody>
          <a:bodyPr lIns="1620000" tIns="46800" rIns="72000" bIns="46800" anchor="ctr"/>
          <a:lstStyle/>
          <a:p>
            <a:pPr marL="0" lvl="1" algn="l" defTabSz="488950">
              <a:lnSpc>
                <a:spcPct val="130000"/>
              </a:lnSpc>
              <a:spcAft>
                <a:spcPct val="15000"/>
              </a:spcAft>
              <a:defRPr/>
            </a:pPr>
            <a:r>
              <a:rPr lang="en-US" altLang="zh-CN" sz="2000" b="1" dirty="0">
                <a:solidFill>
                  <a:schemeClr val="tx1">
                    <a:lumMod val="50000"/>
                    <a:lumOff val="50000"/>
                  </a:schemeClr>
                </a:solidFill>
                <a:latin typeface="+mn-ea"/>
                <a:cs typeface="+mn-ea"/>
              </a:rPr>
              <a:t>   </a:t>
            </a:r>
            <a:r>
              <a:rPr lang="en-US" altLang="zh-CN" sz="2000" dirty="0">
                <a:solidFill>
                  <a:schemeClr val="tx1">
                    <a:lumMod val="50000"/>
                    <a:lumOff val="50000"/>
                  </a:schemeClr>
                </a:solidFill>
                <a:latin typeface="+mn-ea"/>
                <a:cs typeface="+mn-ea"/>
              </a:rPr>
              <a:t> </a:t>
            </a:r>
            <a:r>
              <a:rPr lang="zh-CN" altLang="en-US" sz="2000" dirty="0">
                <a:solidFill>
                  <a:schemeClr val="tx1"/>
                </a:solidFill>
                <a:latin typeface="+mn-ea"/>
                <a:cs typeface="+mn-ea"/>
              </a:rPr>
              <a:t>今年的《政府工作报告》指出，2022年将实施新的组合式税费支持政策，坚持阶段性措施和制度性安排相结合，减税与退税并举，预计全年退税减税约2.5万亿元。</a:t>
            </a:r>
            <a:endParaRPr lang="zh-CN" altLang="en-US" sz="2000" dirty="0">
              <a:solidFill>
                <a:schemeClr val="tx1"/>
              </a:solidFill>
              <a:latin typeface="+mn-ea"/>
              <a:cs typeface="+mn-ea"/>
            </a:endParaRPr>
          </a:p>
        </p:txBody>
      </p:sp>
      <p:sp>
        <p:nvSpPr>
          <p:cNvPr id="2" name="文本框 1"/>
          <p:cNvSpPr txBox="1"/>
          <p:nvPr/>
        </p:nvSpPr>
        <p:spPr>
          <a:xfrm>
            <a:off x="1941195" y="5328285"/>
            <a:ext cx="13359765" cy="299085"/>
          </a:xfrm>
          <a:prstGeom prst="rect">
            <a:avLst/>
          </a:prstGeom>
          <a:noFill/>
        </p:spPr>
        <p:txBody>
          <a:bodyPr wrap="none" rtlCol="0">
            <a:spAutoFit/>
          </a:bodyPr>
          <a:p>
            <a:pPr algn="l"/>
            <a:r>
              <a:rPr lang="zh-CN" altLang="en-US"/>
              <a:t>https://mmbiz.qpic.cn/mmbiz_gif/J7KnqmAgfCaxZZJSTib9kYolTIyafygLEHhGiaVzrVVJUHK2YkOCnOP2Y888j0Y5LTzFfOb3ItbickjnrXHlomx6A/640?wx_fmt=gif&amp;wxfrom=5&amp;wx_lazy=1</a:t>
            </a:r>
            <a:endParaRPr lang="zh-CN" altLang="en-US"/>
          </a:p>
        </p:txBody>
      </p:sp>
      <p:pic>
        <p:nvPicPr>
          <p:cNvPr id="4" name="图片 3"/>
          <p:cNvPicPr>
            <a:picLocks noChangeAspect="1"/>
          </p:cNvPicPr>
          <p:nvPr/>
        </p:nvPicPr>
        <p:blipFill>
          <a:blip r:embed="rId1"/>
          <a:stretch>
            <a:fillRect/>
          </a:stretch>
        </p:blipFill>
        <p:spPr>
          <a:xfrm>
            <a:off x="0" y="1089025"/>
            <a:ext cx="4825365" cy="3385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716280" y="618490"/>
            <a:ext cx="2575560" cy="605790"/>
          </a:xfrm>
          <a:custGeom>
            <a:avLst/>
            <a:gdLst>
              <a:gd name="connsiteX0" fmla="*/ 196422 w 1178510"/>
              <a:gd name="connsiteY0" fmla="*/ 0 h 1553488"/>
              <a:gd name="connsiteX1" fmla="*/ 982088 w 1178510"/>
              <a:gd name="connsiteY1" fmla="*/ 0 h 1553488"/>
              <a:gd name="connsiteX2" fmla="*/ 1178510 w 1178510"/>
              <a:gd name="connsiteY2" fmla="*/ 196422 h 1553488"/>
              <a:gd name="connsiteX3" fmla="*/ 1178510 w 1178510"/>
              <a:gd name="connsiteY3" fmla="*/ 1357066 h 1553488"/>
              <a:gd name="connsiteX4" fmla="*/ 982088 w 1178510"/>
              <a:gd name="connsiteY4" fmla="*/ 1553488 h 1553488"/>
              <a:gd name="connsiteX5" fmla="*/ 196422 w 1178510"/>
              <a:gd name="connsiteY5" fmla="*/ 1553488 h 1553488"/>
              <a:gd name="connsiteX6" fmla="*/ 0 w 1178510"/>
              <a:gd name="connsiteY6" fmla="*/ 1357066 h 1553488"/>
              <a:gd name="connsiteX7" fmla="*/ 0 w 1178510"/>
              <a:gd name="connsiteY7" fmla="*/ 196422 h 1553488"/>
              <a:gd name="connsiteX8" fmla="*/ 196422 w 1178510"/>
              <a:gd name="connsiteY8" fmla="*/ 0 h 15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10" h="1553488">
                <a:moveTo>
                  <a:pt x="196422" y="0"/>
                </a:moveTo>
                <a:lnTo>
                  <a:pt x="982088" y="0"/>
                </a:lnTo>
                <a:cubicBezTo>
                  <a:pt x="1090569" y="0"/>
                  <a:pt x="1178510" y="87941"/>
                  <a:pt x="1178510" y="196422"/>
                </a:cubicBezTo>
                <a:lnTo>
                  <a:pt x="1178510" y="1357066"/>
                </a:lnTo>
                <a:cubicBezTo>
                  <a:pt x="1178510" y="1465547"/>
                  <a:pt x="1090569" y="1553488"/>
                  <a:pt x="982088" y="1553488"/>
                </a:cubicBezTo>
                <a:lnTo>
                  <a:pt x="196422" y="1553488"/>
                </a:lnTo>
                <a:cubicBezTo>
                  <a:pt x="87941" y="1553488"/>
                  <a:pt x="0" y="1465547"/>
                  <a:pt x="0" y="1357066"/>
                </a:cubicBezTo>
                <a:lnTo>
                  <a:pt x="0" y="196422"/>
                </a:lnTo>
                <a:cubicBezTo>
                  <a:pt x="0" y="87941"/>
                  <a:pt x="87941" y="0"/>
                  <a:pt x="196422"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tx1"/>
                </a:solidFill>
                <a:latin typeface="微软雅黑" panose="020B0503020204020204" pitchFamily="34" charset="-122"/>
              </a:rPr>
              <a:t>出台背景</a:t>
            </a:r>
            <a:endParaRPr lang="zh-CN" altLang="en-US" sz="2000" b="1" dirty="0">
              <a:solidFill>
                <a:schemeClr val="tx1"/>
              </a:solidFill>
              <a:latin typeface="微软雅黑" panose="020B0503020204020204" pitchFamily="34" charset="-122"/>
            </a:endParaRPr>
          </a:p>
        </p:txBody>
      </p:sp>
      <p:sp>
        <p:nvSpPr>
          <p:cNvPr id="18" name="圆角矩形 17"/>
          <p:cNvSpPr/>
          <p:nvPr/>
        </p:nvSpPr>
        <p:spPr>
          <a:xfrm>
            <a:off x="786765" y="1478280"/>
            <a:ext cx="7413625" cy="2901315"/>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just">
              <a:lnSpc>
                <a:spcPct val="150000"/>
              </a:lnSpc>
              <a:defRPr/>
            </a:pPr>
            <a:r>
              <a:rPr lang="zh-CN" sz="1800" b="1" dirty="0">
                <a:solidFill>
                  <a:schemeClr val="tx1"/>
                </a:solidFill>
                <a:latin typeface="+mn-ea"/>
                <a:cs typeface="+mn-ea"/>
                <a:sym typeface="+mn-ea"/>
              </a:rPr>
              <a:t>《</a:t>
            </a:r>
            <a:r>
              <a:rPr sz="1800" b="1" dirty="0">
                <a:solidFill>
                  <a:schemeClr val="tx1"/>
                </a:solidFill>
                <a:latin typeface="+mn-ea"/>
                <a:cs typeface="+mn-ea"/>
                <a:sym typeface="+mn-ea"/>
              </a:rPr>
              <a:t>财政部 税务总局关于进一步加大增值税期末留抵退税政策实施力度的公告</a:t>
            </a:r>
            <a:r>
              <a:rPr lang="zh-CN" sz="1800" b="1" dirty="0">
                <a:solidFill>
                  <a:schemeClr val="tx1"/>
                </a:solidFill>
                <a:latin typeface="+mn-ea"/>
                <a:cs typeface="+mn-ea"/>
                <a:sym typeface="+mn-ea"/>
              </a:rPr>
              <a:t>》（</a:t>
            </a:r>
            <a:r>
              <a:rPr sz="1800" b="1" dirty="0">
                <a:solidFill>
                  <a:schemeClr val="tx1"/>
                </a:solidFill>
                <a:latin typeface="+mn-ea"/>
                <a:cs typeface="+mn-ea"/>
                <a:sym typeface="+mn-ea"/>
              </a:rPr>
              <a:t>财政部 税务总局公告2022年第14号</a:t>
            </a:r>
            <a:r>
              <a:rPr lang="zh-CN" sz="1800" b="1" dirty="0">
                <a:solidFill>
                  <a:schemeClr val="tx1"/>
                </a:solidFill>
                <a:latin typeface="+mn-ea"/>
                <a:cs typeface="+mn-ea"/>
                <a:sym typeface="+mn-ea"/>
              </a:rPr>
              <a:t>）</a:t>
            </a:r>
            <a:endParaRPr lang="zh-CN" sz="1800" b="1" dirty="0">
              <a:solidFill>
                <a:schemeClr val="tx1"/>
              </a:solidFill>
              <a:latin typeface="+mn-ea"/>
              <a:cs typeface="+mn-ea"/>
              <a:sym typeface="+mn-ea"/>
            </a:endParaRPr>
          </a:p>
          <a:p>
            <a:pPr algn="just">
              <a:lnSpc>
                <a:spcPct val="150000"/>
              </a:lnSpc>
              <a:defRPr/>
            </a:pPr>
            <a:r>
              <a:rPr lang="zh-CN" altLang="en-US" sz="1800" dirty="0">
                <a:solidFill>
                  <a:schemeClr val="tx1"/>
                </a:solidFill>
                <a:latin typeface="+mn-ea"/>
                <a:cs typeface="+mn-ea"/>
                <a:sym typeface="+mn-ea"/>
              </a:rPr>
              <a:t>　　为支持小微企业和制造业等行业发展，提振市场主体信心、激发市场主体活力</a:t>
            </a:r>
            <a:endParaRPr lang="zh-CN" altLang="en-US" sz="1800" dirty="0">
              <a:solidFill>
                <a:schemeClr val="tx1"/>
              </a:solidFill>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716280" y="601980"/>
            <a:ext cx="2575560" cy="605790"/>
          </a:xfrm>
          <a:custGeom>
            <a:avLst/>
            <a:gdLst>
              <a:gd name="connsiteX0" fmla="*/ 196422 w 1178510"/>
              <a:gd name="connsiteY0" fmla="*/ 0 h 1553488"/>
              <a:gd name="connsiteX1" fmla="*/ 982088 w 1178510"/>
              <a:gd name="connsiteY1" fmla="*/ 0 h 1553488"/>
              <a:gd name="connsiteX2" fmla="*/ 1178510 w 1178510"/>
              <a:gd name="connsiteY2" fmla="*/ 196422 h 1553488"/>
              <a:gd name="connsiteX3" fmla="*/ 1178510 w 1178510"/>
              <a:gd name="connsiteY3" fmla="*/ 1357066 h 1553488"/>
              <a:gd name="connsiteX4" fmla="*/ 982088 w 1178510"/>
              <a:gd name="connsiteY4" fmla="*/ 1553488 h 1553488"/>
              <a:gd name="connsiteX5" fmla="*/ 196422 w 1178510"/>
              <a:gd name="connsiteY5" fmla="*/ 1553488 h 1553488"/>
              <a:gd name="connsiteX6" fmla="*/ 0 w 1178510"/>
              <a:gd name="connsiteY6" fmla="*/ 1357066 h 1553488"/>
              <a:gd name="connsiteX7" fmla="*/ 0 w 1178510"/>
              <a:gd name="connsiteY7" fmla="*/ 196422 h 1553488"/>
              <a:gd name="connsiteX8" fmla="*/ 196422 w 1178510"/>
              <a:gd name="connsiteY8" fmla="*/ 0 h 15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10" h="1553488">
                <a:moveTo>
                  <a:pt x="196422" y="0"/>
                </a:moveTo>
                <a:lnTo>
                  <a:pt x="982088" y="0"/>
                </a:lnTo>
                <a:cubicBezTo>
                  <a:pt x="1090569" y="0"/>
                  <a:pt x="1178510" y="87941"/>
                  <a:pt x="1178510" y="196422"/>
                </a:cubicBezTo>
                <a:lnTo>
                  <a:pt x="1178510" y="1357066"/>
                </a:lnTo>
                <a:cubicBezTo>
                  <a:pt x="1178510" y="1465547"/>
                  <a:pt x="1090569" y="1553488"/>
                  <a:pt x="982088" y="1553488"/>
                </a:cubicBezTo>
                <a:lnTo>
                  <a:pt x="196422" y="1553488"/>
                </a:lnTo>
                <a:cubicBezTo>
                  <a:pt x="87941" y="1553488"/>
                  <a:pt x="0" y="1465547"/>
                  <a:pt x="0" y="1357066"/>
                </a:cubicBezTo>
                <a:lnTo>
                  <a:pt x="0" y="196422"/>
                </a:lnTo>
                <a:cubicBezTo>
                  <a:pt x="0" y="87941"/>
                  <a:pt x="87941" y="0"/>
                  <a:pt x="196422"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tx1"/>
                </a:solidFill>
                <a:latin typeface="微软雅黑" panose="020B0503020204020204" pitchFamily="34" charset="-122"/>
              </a:rPr>
              <a:t>适用范围</a:t>
            </a:r>
            <a:endParaRPr lang="zh-CN" altLang="en-US" sz="2000" b="1" dirty="0">
              <a:solidFill>
                <a:schemeClr val="tx1"/>
              </a:solidFill>
              <a:latin typeface="微软雅黑" panose="020B0503020204020204" pitchFamily="34" charset="-122"/>
            </a:endParaRPr>
          </a:p>
        </p:txBody>
      </p:sp>
      <p:sp>
        <p:nvSpPr>
          <p:cNvPr id="18" name="圆角矩形 17"/>
          <p:cNvSpPr/>
          <p:nvPr/>
        </p:nvSpPr>
        <p:spPr>
          <a:xfrm>
            <a:off x="3424555" y="602615"/>
            <a:ext cx="4623435" cy="810895"/>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just">
              <a:lnSpc>
                <a:spcPct val="150000"/>
              </a:lnSpc>
              <a:defRPr/>
            </a:pPr>
            <a:r>
              <a:rPr lang="en-US" altLang="zh-CN" sz="1800" b="1" dirty="0">
                <a:solidFill>
                  <a:schemeClr val="tx1"/>
                </a:solidFill>
                <a:latin typeface="+mn-ea"/>
                <a:sym typeface="+mn-ea"/>
              </a:rPr>
              <a:t>1</a:t>
            </a:r>
            <a:r>
              <a:rPr lang="zh-CN" altLang="en-US" sz="1800" b="1" dirty="0">
                <a:solidFill>
                  <a:schemeClr val="tx1"/>
                </a:solidFill>
                <a:latin typeface="+mn-ea"/>
                <a:sym typeface="+mn-ea"/>
              </a:rPr>
              <a:t>、符合国家税务总局划型标准的小微企业（含个体工商户）</a:t>
            </a:r>
            <a:endParaRPr lang="zh-CN" altLang="en-US" sz="1800" b="1" dirty="0">
              <a:solidFill>
                <a:schemeClr val="tx1"/>
              </a:solidFill>
              <a:latin typeface="+mn-ea"/>
              <a:sym typeface="+mn-ea"/>
            </a:endParaRPr>
          </a:p>
        </p:txBody>
      </p:sp>
      <p:grpSp>
        <p:nvGrpSpPr>
          <p:cNvPr id="3" name="组合 2"/>
          <p:cNvGrpSpPr/>
          <p:nvPr/>
        </p:nvGrpSpPr>
        <p:grpSpPr>
          <a:xfrm>
            <a:off x="3593465" y="2077720"/>
            <a:ext cx="1436370" cy="2282190"/>
            <a:chOff x="1601789" y="1362902"/>
            <a:chExt cx="1190625" cy="1156461"/>
          </a:xfrm>
        </p:grpSpPr>
        <p:sp>
          <p:nvSpPr>
            <p:cNvPr id="5" name="椭圆 4"/>
            <p:cNvSpPr/>
            <p:nvPr/>
          </p:nvSpPr>
          <p:spPr>
            <a:xfrm>
              <a:off x="1601789" y="1362902"/>
              <a:ext cx="1190625" cy="1156461"/>
            </a:xfrm>
            <a:prstGeom prst="ellipse">
              <a:avLst/>
            </a:prstGeom>
            <a:solidFill>
              <a:schemeClr val="accent1"/>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solidFill>
                  <a:srgbClr val="FFFFFF"/>
                </a:solidFill>
              </a:endParaRPr>
            </a:p>
          </p:txBody>
        </p:sp>
        <p:sp>
          <p:nvSpPr>
            <p:cNvPr id="4" name="椭圆 3"/>
            <p:cNvSpPr/>
            <p:nvPr/>
          </p:nvSpPr>
          <p:spPr>
            <a:xfrm>
              <a:off x="1657297" y="1409325"/>
              <a:ext cx="1095376" cy="1063945"/>
            </a:xfrm>
            <a:prstGeom prst="ellipse">
              <a:avLst/>
            </a:prstGeom>
            <a:solidFill>
              <a:schemeClr val="bg1"/>
            </a:solidFill>
            <a:ln>
              <a:noFill/>
            </a:ln>
            <a:effectLst>
              <a:innerShdw blurRad="1143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r>
                <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、制造业等六个行业</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6" name="图片 5"/>
          <p:cNvPicPr>
            <a:picLocks noChangeAspect="1"/>
          </p:cNvPicPr>
          <p:nvPr/>
        </p:nvPicPr>
        <p:blipFill>
          <a:blip r:embed="rId1"/>
          <a:stretch>
            <a:fillRect/>
          </a:stretch>
        </p:blipFill>
        <p:spPr>
          <a:xfrm>
            <a:off x="1475740" y="1403350"/>
            <a:ext cx="1743710" cy="1040765"/>
          </a:xfrm>
          <a:prstGeom prst="rect">
            <a:avLst/>
          </a:prstGeom>
        </p:spPr>
      </p:pic>
      <p:pic>
        <p:nvPicPr>
          <p:cNvPr id="7" name="图片 6"/>
          <p:cNvPicPr>
            <a:picLocks noChangeAspect="1"/>
          </p:cNvPicPr>
          <p:nvPr/>
        </p:nvPicPr>
        <p:blipFill>
          <a:blip r:embed="rId2"/>
          <a:stretch>
            <a:fillRect/>
          </a:stretch>
        </p:blipFill>
        <p:spPr>
          <a:xfrm>
            <a:off x="473710" y="2680335"/>
            <a:ext cx="2301875" cy="869315"/>
          </a:xfrm>
          <a:prstGeom prst="rect">
            <a:avLst/>
          </a:prstGeom>
        </p:spPr>
      </p:pic>
      <p:pic>
        <p:nvPicPr>
          <p:cNvPr id="8" name="图片 7"/>
          <p:cNvPicPr>
            <a:picLocks noChangeAspect="1"/>
          </p:cNvPicPr>
          <p:nvPr/>
        </p:nvPicPr>
        <p:blipFill>
          <a:blip r:embed="rId3"/>
          <a:stretch>
            <a:fillRect/>
          </a:stretch>
        </p:blipFill>
        <p:spPr>
          <a:xfrm>
            <a:off x="260350" y="3884295"/>
            <a:ext cx="2830830" cy="1109345"/>
          </a:xfrm>
          <a:prstGeom prst="rect">
            <a:avLst/>
          </a:prstGeom>
        </p:spPr>
      </p:pic>
      <p:pic>
        <p:nvPicPr>
          <p:cNvPr id="9" name="图片 8"/>
          <p:cNvPicPr>
            <a:picLocks noChangeAspect="1"/>
          </p:cNvPicPr>
          <p:nvPr/>
        </p:nvPicPr>
        <p:blipFill>
          <a:blip r:embed="rId4"/>
          <a:stretch>
            <a:fillRect/>
          </a:stretch>
        </p:blipFill>
        <p:spPr>
          <a:xfrm>
            <a:off x="5380990" y="1413510"/>
            <a:ext cx="3109595" cy="1030605"/>
          </a:xfrm>
          <a:prstGeom prst="rect">
            <a:avLst/>
          </a:prstGeom>
        </p:spPr>
      </p:pic>
      <p:pic>
        <p:nvPicPr>
          <p:cNvPr id="10" name="图片 9"/>
          <p:cNvPicPr>
            <a:picLocks noChangeAspect="1"/>
          </p:cNvPicPr>
          <p:nvPr/>
        </p:nvPicPr>
        <p:blipFill>
          <a:blip r:embed="rId5"/>
          <a:stretch>
            <a:fillRect/>
          </a:stretch>
        </p:blipFill>
        <p:spPr>
          <a:xfrm>
            <a:off x="5506085" y="2623185"/>
            <a:ext cx="2859405" cy="1043305"/>
          </a:xfrm>
          <a:prstGeom prst="rect">
            <a:avLst/>
          </a:prstGeom>
        </p:spPr>
      </p:pic>
      <p:pic>
        <p:nvPicPr>
          <p:cNvPr id="11" name="图片 10"/>
          <p:cNvPicPr>
            <a:picLocks noChangeAspect="1"/>
          </p:cNvPicPr>
          <p:nvPr/>
        </p:nvPicPr>
        <p:blipFill>
          <a:blip r:embed="rId6"/>
          <a:stretch>
            <a:fillRect/>
          </a:stretch>
        </p:blipFill>
        <p:spPr>
          <a:xfrm>
            <a:off x="5330825" y="3939540"/>
            <a:ext cx="2974975" cy="998855"/>
          </a:xfrm>
          <a:prstGeom prst="rect">
            <a:avLst/>
          </a:prstGeom>
        </p:spPr>
      </p:pic>
      <p:sp>
        <p:nvSpPr>
          <p:cNvPr id="12" name="文本框 11"/>
          <p:cNvSpPr txBox="1"/>
          <p:nvPr/>
        </p:nvSpPr>
        <p:spPr>
          <a:xfrm rot="20280000">
            <a:off x="4826000" y="2289810"/>
            <a:ext cx="546100" cy="299085"/>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a:t>
            </a:r>
            <a:endParaRPr lang="zh-CN" altLang="en-US">
              <a:latin typeface="Arial" panose="020B0604020202020204" pitchFamily="34" charset="0"/>
              <a:cs typeface="Arial" panose="020B0604020202020204" pitchFamily="34" charset="0"/>
            </a:endParaRPr>
          </a:p>
        </p:txBody>
      </p:sp>
      <p:sp>
        <p:nvSpPr>
          <p:cNvPr id="13" name="文本框 12"/>
          <p:cNvSpPr txBox="1"/>
          <p:nvPr/>
        </p:nvSpPr>
        <p:spPr>
          <a:xfrm>
            <a:off x="3471545" y="2381250"/>
            <a:ext cx="354330" cy="299085"/>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sym typeface="+mn-ea"/>
              </a:rPr>
              <a:t>←</a:t>
            </a:r>
            <a:endParaRPr lang="zh-CN" altLang="en-US"/>
          </a:p>
        </p:txBody>
      </p:sp>
      <p:sp>
        <p:nvSpPr>
          <p:cNvPr id="14" name="文本框 13"/>
          <p:cNvSpPr txBox="1"/>
          <p:nvPr/>
        </p:nvSpPr>
        <p:spPr>
          <a:xfrm>
            <a:off x="3219450" y="2995295"/>
            <a:ext cx="354330" cy="299085"/>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sym typeface="+mn-ea"/>
              </a:rPr>
              <a:t>←</a:t>
            </a:r>
            <a:endParaRPr lang="zh-CN" altLang="en-US"/>
          </a:p>
        </p:txBody>
      </p:sp>
      <p:sp>
        <p:nvSpPr>
          <p:cNvPr id="15" name="文本框 14"/>
          <p:cNvSpPr txBox="1"/>
          <p:nvPr/>
        </p:nvSpPr>
        <p:spPr>
          <a:xfrm>
            <a:off x="3424555" y="4001770"/>
            <a:ext cx="354330" cy="299085"/>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sym typeface="+mn-ea"/>
              </a:rPr>
              <a:t>←</a:t>
            </a:r>
            <a:endParaRPr lang="zh-CN" altLang="en-US"/>
          </a:p>
        </p:txBody>
      </p:sp>
      <p:sp>
        <p:nvSpPr>
          <p:cNvPr id="16" name="文本框 15"/>
          <p:cNvSpPr txBox="1"/>
          <p:nvPr/>
        </p:nvSpPr>
        <p:spPr>
          <a:xfrm>
            <a:off x="4977765" y="3062605"/>
            <a:ext cx="354330" cy="299085"/>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sym typeface="+mn-ea"/>
              </a:rPr>
              <a:t>→</a:t>
            </a:r>
            <a:endParaRPr lang="zh-CN" altLang="en-US"/>
          </a:p>
        </p:txBody>
      </p:sp>
      <p:sp>
        <p:nvSpPr>
          <p:cNvPr id="17" name="文本框 16"/>
          <p:cNvSpPr txBox="1"/>
          <p:nvPr/>
        </p:nvSpPr>
        <p:spPr>
          <a:xfrm>
            <a:off x="4921885" y="4060825"/>
            <a:ext cx="354330" cy="299085"/>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sym typeface="+mn-ea"/>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799"/>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716280" y="618490"/>
            <a:ext cx="2575560" cy="497205"/>
          </a:xfrm>
          <a:custGeom>
            <a:avLst/>
            <a:gdLst>
              <a:gd name="connsiteX0" fmla="*/ 196422 w 1178510"/>
              <a:gd name="connsiteY0" fmla="*/ 0 h 1553488"/>
              <a:gd name="connsiteX1" fmla="*/ 982088 w 1178510"/>
              <a:gd name="connsiteY1" fmla="*/ 0 h 1553488"/>
              <a:gd name="connsiteX2" fmla="*/ 1178510 w 1178510"/>
              <a:gd name="connsiteY2" fmla="*/ 196422 h 1553488"/>
              <a:gd name="connsiteX3" fmla="*/ 1178510 w 1178510"/>
              <a:gd name="connsiteY3" fmla="*/ 1357066 h 1553488"/>
              <a:gd name="connsiteX4" fmla="*/ 982088 w 1178510"/>
              <a:gd name="connsiteY4" fmla="*/ 1553488 h 1553488"/>
              <a:gd name="connsiteX5" fmla="*/ 196422 w 1178510"/>
              <a:gd name="connsiteY5" fmla="*/ 1553488 h 1553488"/>
              <a:gd name="connsiteX6" fmla="*/ 0 w 1178510"/>
              <a:gd name="connsiteY6" fmla="*/ 1357066 h 1553488"/>
              <a:gd name="connsiteX7" fmla="*/ 0 w 1178510"/>
              <a:gd name="connsiteY7" fmla="*/ 196422 h 1553488"/>
              <a:gd name="connsiteX8" fmla="*/ 196422 w 1178510"/>
              <a:gd name="connsiteY8" fmla="*/ 0 h 15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10" h="1553488">
                <a:moveTo>
                  <a:pt x="196422" y="0"/>
                </a:moveTo>
                <a:lnTo>
                  <a:pt x="982088" y="0"/>
                </a:lnTo>
                <a:cubicBezTo>
                  <a:pt x="1090569" y="0"/>
                  <a:pt x="1178510" y="87941"/>
                  <a:pt x="1178510" y="196422"/>
                </a:cubicBezTo>
                <a:lnTo>
                  <a:pt x="1178510" y="1357066"/>
                </a:lnTo>
                <a:cubicBezTo>
                  <a:pt x="1178510" y="1465547"/>
                  <a:pt x="1090569" y="1553488"/>
                  <a:pt x="982088" y="1553488"/>
                </a:cubicBezTo>
                <a:lnTo>
                  <a:pt x="196422" y="1553488"/>
                </a:lnTo>
                <a:cubicBezTo>
                  <a:pt x="87941" y="1553488"/>
                  <a:pt x="0" y="1465547"/>
                  <a:pt x="0" y="1357066"/>
                </a:cubicBezTo>
                <a:lnTo>
                  <a:pt x="0" y="196422"/>
                </a:lnTo>
                <a:cubicBezTo>
                  <a:pt x="0" y="87941"/>
                  <a:pt x="87941" y="0"/>
                  <a:pt x="196422"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tx1"/>
                </a:solidFill>
                <a:latin typeface="微软雅黑" panose="020B0503020204020204" pitchFamily="34" charset="-122"/>
              </a:rPr>
              <a:t>留抵退税基本政策</a:t>
            </a:r>
            <a:endParaRPr lang="zh-CN" altLang="en-US" sz="2000" b="1" dirty="0">
              <a:solidFill>
                <a:schemeClr val="tx1"/>
              </a:solidFill>
              <a:latin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95350" y="1224280"/>
            <a:ext cx="6496685" cy="3652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716280" y="618490"/>
            <a:ext cx="2575560" cy="605790"/>
          </a:xfrm>
          <a:custGeom>
            <a:avLst/>
            <a:gdLst>
              <a:gd name="connsiteX0" fmla="*/ 196422 w 1178510"/>
              <a:gd name="connsiteY0" fmla="*/ 0 h 1553488"/>
              <a:gd name="connsiteX1" fmla="*/ 982088 w 1178510"/>
              <a:gd name="connsiteY1" fmla="*/ 0 h 1553488"/>
              <a:gd name="connsiteX2" fmla="*/ 1178510 w 1178510"/>
              <a:gd name="connsiteY2" fmla="*/ 196422 h 1553488"/>
              <a:gd name="connsiteX3" fmla="*/ 1178510 w 1178510"/>
              <a:gd name="connsiteY3" fmla="*/ 1357066 h 1553488"/>
              <a:gd name="connsiteX4" fmla="*/ 982088 w 1178510"/>
              <a:gd name="connsiteY4" fmla="*/ 1553488 h 1553488"/>
              <a:gd name="connsiteX5" fmla="*/ 196422 w 1178510"/>
              <a:gd name="connsiteY5" fmla="*/ 1553488 h 1553488"/>
              <a:gd name="connsiteX6" fmla="*/ 0 w 1178510"/>
              <a:gd name="connsiteY6" fmla="*/ 1357066 h 1553488"/>
              <a:gd name="connsiteX7" fmla="*/ 0 w 1178510"/>
              <a:gd name="connsiteY7" fmla="*/ 196422 h 1553488"/>
              <a:gd name="connsiteX8" fmla="*/ 196422 w 1178510"/>
              <a:gd name="connsiteY8" fmla="*/ 0 h 15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10" h="1553488">
                <a:moveTo>
                  <a:pt x="196422" y="0"/>
                </a:moveTo>
                <a:lnTo>
                  <a:pt x="982088" y="0"/>
                </a:lnTo>
                <a:cubicBezTo>
                  <a:pt x="1090569" y="0"/>
                  <a:pt x="1178510" y="87941"/>
                  <a:pt x="1178510" y="196422"/>
                </a:cubicBezTo>
                <a:lnTo>
                  <a:pt x="1178510" y="1357066"/>
                </a:lnTo>
                <a:cubicBezTo>
                  <a:pt x="1178510" y="1465547"/>
                  <a:pt x="1090569" y="1553488"/>
                  <a:pt x="982088" y="1553488"/>
                </a:cubicBezTo>
                <a:lnTo>
                  <a:pt x="196422" y="1553488"/>
                </a:lnTo>
                <a:cubicBezTo>
                  <a:pt x="87941" y="1553488"/>
                  <a:pt x="0" y="1465547"/>
                  <a:pt x="0" y="1357066"/>
                </a:cubicBezTo>
                <a:lnTo>
                  <a:pt x="0" y="196422"/>
                </a:lnTo>
                <a:cubicBezTo>
                  <a:pt x="0" y="87941"/>
                  <a:pt x="87941" y="0"/>
                  <a:pt x="196422"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tx1"/>
                </a:solidFill>
                <a:latin typeface="微软雅黑" panose="020B0503020204020204" pitchFamily="34" charset="-122"/>
              </a:rPr>
              <a:t>办理流程</a:t>
            </a:r>
            <a:endParaRPr lang="zh-CN" altLang="en-US" sz="2000" b="1" dirty="0">
              <a:solidFill>
                <a:schemeClr val="tx1"/>
              </a:solidFill>
              <a:latin typeface="微软雅黑" panose="020B0503020204020204" pitchFamily="34" charset="-122"/>
            </a:endParaRPr>
          </a:p>
        </p:txBody>
      </p:sp>
      <p:sp>
        <p:nvSpPr>
          <p:cNvPr id="18" name="圆角矩形 17"/>
          <p:cNvSpPr/>
          <p:nvPr/>
        </p:nvSpPr>
        <p:spPr>
          <a:xfrm>
            <a:off x="418465" y="1407160"/>
            <a:ext cx="7985760" cy="2767965"/>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just">
              <a:lnSpc>
                <a:spcPct val="150000"/>
              </a:lnSpc>
              <a:defRPr/>
            </a:pPr>
            <a:r>
              <a:rPr lang="en-US" sz="1600" dirty="0">
                <a:solidFill>
                  <a:schemeClr val="bg1">
                    <a:lumMod val="50000"/>
                  </a:schemeClr>
                </a:solidFill>
                <a:latin typeface="+mn-ea"/>
                <a:cs typeface="+mn-ea"/>
                <a:sym typeface="+mn-ea"/>
              </a:rPr>
              <a:t>    </a:t>
            </a:r>
            <a:r>
              <a:rPr lang="en-US" sz="1800" dirty="0">
                <a:solidFill>
                  <a:schemeClr val="bg1">
                    <a:lumMod val="50000"/>
                  </a:schemeClr>
                </a:solidFill>
                <a:latin typeface="+mn-ea"/>
                <a:cs typeface="+mn-ea"/>
                <a:sym typeface="+mn-ea"/>
              </a:rPr>
              <a:t>   </a:t>
            </a:r>
            <a:r>
              <a:rPr sz="1800" dirty="0">
                <a:solidFill>
                  <a:schemeClr val="tx1"/>
                </a:solidFill>
                <a:latin typeface="+mn-ea"/>
                <a:cs typeface="+mn-ea"/>
                <a:sym typeface="+mn-ea"/>
              </a:rPr>
              <a:t>纳税人应在纳税申报期内，完成当期增值税纳税申报后，在规定的留抵退税申请期间内通过电子税务局或办税服务厅提交《退（抵）税申请表》</a:t>
            </a:r>
            <a:r>
              <a:rPr lang="zh-CN" sz="1800" dirty="0">
                <a:solidFill>
                  <a:schemeClr val="tx1"/>
                </a:solidFill>
                <a:latin typeface="+mn-ea"/>
                <a:cs typeface="+mn-ea"/>
                <a:sym typeface="+mn-ea"/>
              </a:rPr>
              <a:t>。</a:t>
            </a:r>
            <a:endParaRPr sz="1800" dirty="0">
              <a:solidFill>
                <a:schemeClr val="tx1"/>
              </a:solidFill>
              <a:latin typeface="+mn-ea"/>
              <a:cs typeface="+mn-ea"/>
              <a:sym typeface="+mn-ea"/>
            </a:endParaRPr>
          </a:p>
          <a:p>
            <a:pPr algn="just">
              <a:lnSpc>
                <a:spcPct val="150000"/>
              </a:lnSpc>
              <a:defRPr/>
            </a:pPr>
            <a:endParaRPr sz="1800" dirty="0">
              <a:solidFill>
                <a:schemeClr val="tx1"/>
              </a:solidFill>
              <a:latin typeface="+mn-ea"/>
              <a:cs typeface="+mn-ea"/>
              <a:sym typeface="+mn-ea"/>
            </a:endParaRPr>
          </a:p>
          <a:p>
            <a:pPr algn="just">
              <a:lnSpc>
                <a:spcPct val="150000"/>
              </a:lnSpc>
              <a:defRPr/>
            </a:pPr>
            <a:endParaRPr sz="1600" dirty="0">
              <a:solidFill>
                <a:schemeClr val="bg1">
                  <a:lumMod val="50000"/>
                </a:schemeClr>
              </a:solidFill>
              <a:latin typeface="+mn-ea"/>
              <a:cs typeface="+mn-ea"/>
              <a:sym typeface="+mn-ea"/>
            </a:endParaRPr>
          </a:p>
          <a:p>
            <a:pPr algn="just">
              <a:lnSpc>
                <a:spcPct val="150000"/>
              </a:lnSpc>
              <a:defRPr/>
            </a:pPr>
            <a:r>
              <a:rPr lang="en-US" sz="1800" dirty="0">
                <a:solidFill>
                  <a:schemeClr val="bg1">
                    <a:lumMod val="50000"/>
                  </a:schemeClr>
                </a:solidFill>
                <a:latin typeface="+mn-ea"/>
                <a:cs typeface="+mn-ea"/>
                <a:sym typeface="+mn-ea"/>
              </a:rPr>
              <a:t>      </a:t>
            </a:r>
            <a:r>
              <a:rPr sz="1800" dirty="0">
                <a:solidFill>
                  <a:schemeClr val="tx1"/>
                </a:solidFill>
                <a:latin typeface="+mn-ea"/>
                <a:cs typeface="+mn-ea"/>
                <a:sym typeface="+mn-ea"/>
              </a:rPr>
              <a:t>2022年4月至6月的留抵退税申请时间，延长至每月最后一个工作日。</a:t>
            </a:r>
            <a:endParaRPr sz="1800" dirty="0">
              <a:solidFill>
                <a:schemeClr val="bg1">
                  <a:lumMod val="50000"/>
                </a:schemeClr>
              </a:solidFill>
              <a:latin typeface="+mn-ea"/>
              <a:cs typeface="+mn-ea"/>
              <a:sym typeface="+mn-ea"/>
            </a:endParaRPr>
          </a:p>
          <a:p>
            <a:pPr algn="just">
              <a:lnSpc>
                <a:spcPct val="150000"/>
              </a:lnSpc>
              <a:defRPr/>
            </a:pPr>
            <a:endParaRPr sz="1600" dirty="0">
              <a:solidFill>
                <a:schemeClr val="tx1"/>
              </a:solidFill>
              <a:latin typeface="+mn-ea"/>
              <a:cs typeface="+mn-ea"/>
              <a:sym typeface="+mn-ea"/>
            </a:endParaRPr>
          </a:p>
        </p:txBody>
      </p:sp>
      <p:sp>
        <p:nvSpPr>
          <p:cNvPr id="2" name="下箭头 1"/>
          <p:cNvSpPr/>
          <p:nvPr/>
        </p:nvSpPr>
        <p:spPr>
          <a:xfrm>
            <a:off x="3982720" y="2636520"/>
            <a:ext cx="520700" cy="41021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635" y="981710"/>
            <a:ext cx="9071610" cy="349250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1">
              <a:lumMod val="20000"/>
              <a:lumOff val="80000"/>
            </a:schemeClr>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endParaRPr lang="zh-CN" altLang="en-US" sz="1400" dirty="0">
              <a:solidFill>
                <a:schemeClr val="tx1">
                  <a:lumMod val="50000"/>
                  <a:lumOff val="50000"/>
                </a:schemeClr>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2" name="文本框 1"/>
          <p:cNvSpPr txBox="1"/>
          <p:nvPr/>
        </p:nvSpPr>
        <p:spPr>
          <a:xfrm>
            <a:off x="1941195" y="5328285"/>
            <a:ext cx="13359765" cy="299085"/>
          </a:xfrm>
          <a:prstGeom prst="rect">
            <a:avLst/>
          </a:prstGeom>
          <a:noFill/>
        </p:spPr>
        <p:txBody>
          <a:bodyPr wrap="none" rtlCol="0">
            <a:spAutoFit/>
          </a:bodyPr>
          <a:p>
            <a:pPr algn="l"/>
            <a:r>
              <a:rPr lang="zh-CN" altLang="en-US"/>
              <a:t>https://mmbiz.qpic.cn/mmbiz_gif/J7KnqmAgfCaxZZJSTib9kYolTIyafygLEHhGiaVzrVVJUHK2YkOCnOP2Y888j0Y5LTzFfOb3ItbickjnrXHlomx6A/640?wx_fmt=gif&amp;wxfrom=5&amp;wx_lazy=1</a:t>
            </a:r>
            <a:endParaRPr lang="zh-CN" altLang="en-US"/>
          </a:p>
        </p:txBody>
      </p:sp>
      <p:pic>
        <p:nvPicPr>
          <p:cNvPr id="4" name="图片 3"/>
          <p:cNvPicPr>
            <a:picLocks noChangeAspect="1"/>
          </p:cNvPicPr>
          <p:nvPr/>
        </p:nvPicPr>
        <p:blipFill>
          <a:blip r:embed="rId1"/>
          <a:stretch>
            <a:fillRect/>
          </a:stretch>
        </p:blipFill>
        <p:spPr>
          <a:xfrm>
            <a:off x="4686300" y="1040130"/>
            <a:ext cx="4385945" cy="3380740"/>
          </a:xfrm>
          <a:prstGeom prst="rect">
            <a:avLst/>
          </a:prstGeom>
        </p:spPr>
      </p:pic>
      <p:pic>
        <p:nvPicPr>
          <p:cNvPr id="6" name="图片 5"/>
          <p:cNvPicPr>
            <a:picLocks noChangeAspect="1"/>
          </p:cNvPicPr>
          <p:nvPr/>
        </p:nvPicPr>
        <p:blipFill>
          <a:blip r:embed="rId2"/>
          <a:stretch>
            <a:fillRect/>
          </a:stretch>
        </p:blipFill>
        <p:spPr>
          <a:xfrm>
            <a:off x="74295" y="1033780"/>
            <a:ext cx="4512945" cy="3387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文本框 9"/>
          <p:cNvSpPr txBox="1"/>
          <p:nvPr/>
        </p:nvSpPr>
        <p:spPr>
          <a:xfrm>
            <a:off x="5701665" y="2187575"/>
            <a:ext cx="3011805" cy="768350"/>
          </a:xfrm>
          <a:prstGeom prst="rect">
            <a:avLst/>
          </a:prstGeom>
          <a:noFill/>
        </p:spPr>
        <p:txBody>
          <a:bodyPr wrap="square" rtlCol="0">
            <a:spAutoFit/>
          </a:bodyPr>
          <a:lstStyle/>
          <a:p>
            <a:r>
              <a:rPr lang="zh-CN" altLang="en-US" sz="4400" b="1" kern="0" spc="100" dirty="0" smtClean="0">
                <a:solidFill>
                  <a:schemeClr val="tx1"/>
                </a:solidFill>
                <a:uFillTx/>
              </a:rPr>
              <a:t>感谢观看！</a:t>
            </a:r>
            <a:r>
              <a:rPr lang="zh-CN" altLang="en-US" sz="4400" b="1" dirty="0" smtClean="0"/>
              <a:t> </a:t>
            </a:r>
            <a:endParaRPr lang="zh-CN" altLang="en-US" sz="4400" b="1" dirty="0"/>
          </a:p>
        </p:txBody>
      </p:sp>
      <p:pic>
        <p:nvPicPr>
          <p:cNvPr id="4" name="图片 3"/>
          <p:cNvPicPr>
            <a:picLocks noChangeAspect="1"/>
          </p:cNvPicPr>
          <p:nvPr/>
        </p:nvPicPr>
        <p:blipFill>
          <a:blip r:embed="rId2"/>
          <a:stretch>
            <a:fillRect/>
          </a:stretch>
        </p:blipFill>
        <p:spPr>
          <a:xfrm>
            <a:off x="83820" y="638810"/>
            <a:ext cx="5207635" cy="4179570"/>
          </a:xfrm>
          <a:prstGeom prst="rect">
            <a:avLst/>
          </a:prstGeom>
        </p:spPr>
      </p:pic>
      <p:sp>
        <p:nvSpPr>
          <p:cNvPr id="5" name="文本框 4"/>
          <p:cNvSpPr txBox="1"/>
          <p:nvPr/>
        </p:nvSpPr>
        <p:spPr>
          <a:xfrm>
            <a:off x="83820" y="101600"/>
            <a:ext cx="2312035" cy="368300"/>
          </a:xfrm>
          <a:prstGeom prst="rect">
            <a:avLst/>
          </a:prstGeom>
          <a:noFill/>
        </p:spPr>
        <p:txBody>
          <a:bodyPr wrap="square" rtlCol="0">
            <a:spAutoFit/>
          </a:bodyPr>
          <a:p>
            <a:r>
              <a:rPr lang="zh-CN" altLang="en-US" sz="1800">
                <a:solidFill>
                  <a:schemeClr val="tx1"/>
                </a:solidFill>
                <a:effectLst>
                  <a:outerShdw blurRad="38100" dist="19050" dir="2700000" algn="tl" rotWithShape="0">
                    <a:schemeClr val="dk1">
                      <a:alpha val="40000"/>
                    </a:schemeClr>
                  </a:outerShdw>
                </a:effectLst>
              </a:rPr>
              <a:t>美丽黄山</a:t>
            </a:r>
            <a:r>
              <a:rPr lang="en-US" altLang="zh-CN" sz="1800">
                <a:solidFill>
                  <a:schemeClr val="tx1"/>
                </a:solidFill>
                <a:effectLst>
                  <a:outerShdw blurRad="38100" dist="19050" dir="2700000" algn="tl" rotWithShape="0">
                    <a:schemeClr val="dk1">
                      <a:alpha val="40000"/>
                    </a:schemeClr>
                  </a:outerShdw>
                </a:effectLst>
              </a:rPr>
              <a:t> </a:t>
            </a:r>
            <a:r>
              <a:rPr lang="zh-CN" altLang="en-US" sz="1800">
                <a:solidFill>
                  <a:schemeClr val="tx1"/>
                </a:solidFill>
                <a:effectLst>
                  <a:outerShdw blurRad="38100" dist="19050" dir="2700000" algn="tl" rotWithShape="0">
                    <a:schemeClr val="dk1">
                      <a:alpha val="40000"/>
                    </a:schemeClr>
                  </a:outerShdw>
                </a:effectLst>
              </a:rPr>
              <a:t>美好税务</a:t>
            </a:r>
            <a:endParaRPr lang="zh-CN" altLang="en-US" sz="1800">
              <a:solidFill>
                <a:schemeClr val="tx1"/>
              </a:solidFill>
              <a:effectLst>
                <a:outerShdw blurRad="38100" dist="19050" dir="2700000" algn="tl" rotWithShape="0">
                  <a:schemeClr val="dk1">
                    <a:alpha val="40000"/>
                  </a:schemeClr>
                </a:outerShdw>
              </a:effectLst>
            </a:endParaRPr>
          </a:p>
        </p:txBody>
      </p:sp>
      <p:pic>
        <p:nvPicPr>
          <p:cNvPr id="6" name="图片 5" descr="税务图标"/>
          <p:cNvPicPr>
            <a:picLocks noChangeAspect="1"/>
          </p:cNvPicPr>
          <p:nvPr userDrawn="1"/>
        </p:nvPicPr>
        <p:blipFill>
          <a:blip r:embed="rId3"/>
          <a:stretch>
            <a:fillRect/>
          </a:stretch>
        </p:blipFill>
        <p:spPr>
          <a:xfrm>
            <a:off x="7778750" y="-111125"/>
            <a:ext cx="1297305" cy="1104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p:stCondLst>
                              <p:cond delay="1500"/>
                            </p:stCondLst>
                            <p:childTnLst>
                              <p:par>
                                <p:cTn id="9" presetID="2" presetClass="entr" presetSubtype="1" decel="18000" fill="hold" grpId="0" nodeType="afterEffect">
                                  <p:stCondLst>
                                    <p:cond delay="0"/>
                                  </p:stCondLst>
                                  <p:iterate type="lt">
                                    <p:tmPct val="15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635" y="981710"/>
            <a:ext cx="9071610" cy="349250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1">
              <a:lumMod val="20000"/>
              <a:lumOff val="80000"/>
            </a:schemeClr>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endParaRPr lang="zh-CN" altLang="en-US" sz="1400" dirty="0">
              <a:solidFill>
                <a:schemeClr val="tx1">
                  <a:lumMod val="50000"/>
                  <a:lumOff val="50000"/>
                </a:schemeClr>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2" name="文本框 1"/>
          <p:cNvSpPr txBox="1"/>
          <p:nvPr/>
        </p:nvSpPr>
        <p:spPr>
          <a:xfrm>
            <a:off x="1941195" y="5328285"/>
            <a:ext cx="13359765" cy="299085"/>
          </a:xfrm>
          <a:prstGeom prst="rect">
            <a:avLst/>
          </a:prstGeom>
          <a:noFill/>
        </p:spPr>
        <p:txBody>
          <a:bodyPr wrap="none" rtlCol="0">
            <a:spAutoFit/>
          </a:bodyPr>
          <a:p>
            <a:pPr algn="l"/>
            <a:r>
              <a:rPr lang="zh-CN" altLang="en-US"/>
              <a:t>https://mmbiz.qpic.cn/mmbiz_gif/J7KnqmAgfCaxZZJSTib9kYolTIyafygLEHhGiaVzrVVJUHK2YkOCnOP2Y888j0Y5LTzFfOb3ItbickjnrXHlomx6A/640?wx_fmt=gif&amp;wxfrom=5&amp;wx_lazy=1</a:t>
            </a:r>
            <a:endParaRPr lang="zh-CN" altLang="en-US"/>
          </a:p>
        </p:txBody>
      </p:sp>
      <p:pic>
        <p:nvPicPr>
          <p:cNvPr id="3" name="图片 2"/>
          <p:cNvPicPr>
            <a:picLocks noChangeAspect="1"/>
          </p:cNvPicPr>
          <p:nvPr/>
        </p:nvPicPr>
        <p:blipFill>
          <a:blip r:embed="rId1"/>
          <a:stretch>
            <a:fillRect/>
          </a:stretch>
        </p:blipFill>
        <p:spPr>
          <a:xfrm>
            <a:off x="0" y="982980"/>
            <a:ext cx="4384040" cy="3399155"/>
          </a:xfrm>
          <a:prstGeom prst="rect">
            <a:avLst/>
          </a:prstGeom>
        </p:spPr>
      </p:pic>
      <p:pic>
        <p:nvPicPr>
          <p:cNvPr id="5" name="图片 4"/>
          <p:cNvPicPr>
            <a:picLocks noChangeAspect="1"/>
          </p:cNvPicPr>
          <p:nvPr/>
        </p:nvPicPr>
        <p:blipFill>
          <a:blip r:embed="rId2"/>
          <a:stretch>
            <a:fillRect/>
          </a:stretch>
        </p:blipFill>
        <p:spPr>
          <a:xfrm>
            <a:off x="4498975" y="982345"/>
            <a:ext cx="4573270" cy="3399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8" name="组合 17"/>
          <p:cNvGrpSpPr/>
          <p:nvPr/>
        </p:nvGrpSpPr>
        <p:grpSpPr>
          <a:xfrm>
            <a:off x="0" y="1930074"/>
            <a:ext cx="2322286" cy="1001486"/>
            <a:chOff x="522514" y="0"/>
            <a:chExt cx="2322286" cy="1001486"/>
          </a:xfrm>
        </p:grpSpPr>
        <p:sp>
          <p:nvSpPr>
            <p:cNvPr id="2" name="矩形 1"/>
            <p:cNvSpPr/>
            <p:nvPr/>
          </p:nvSpPr>
          <p:spPr>
            <a:xfrm>
              <a:off x="522514" y="0"/>
              <a:ext cx="2322286" cy="1001486"/>
            </a:xfrm>
            <a:prstGeom prst="rect">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08199" y="72897"/>
              <a:ext cx="1598515" cy="830997"/>
            </a:xfrm>
            <a:prstGeom prst="rect">
              <a:avLst/>
            </a:prstGeom>
            <a:noFill/>
          </p:spPr>
          <p:txBody>
            <a:bodyPr wrap="none" rtlCol="0">
              <a:spAutoFit/>
            </a:bodyPr>
            <a:lstStyle/>
            <a:p>
              <a:r>
                <a:rPr lang="zh-CN" altLang="en-US" sz="4800" b="1" dirty="0" smtClean="0">
                  <a:solidFill>
                    <a:schemeClr val="tx1"/>
                  </a:solidFill>
                  <a:latin typeface="微软雅黑" panose="020B0503020204020204" pitchFamily="34" charset="-122"/>
                  <a:ea typeface="微软雅黑" panose="020B0503020204020204" pitchFamily="34" charset="-122"/>
                </a:rPr>
                <a:t>目 录</a:t>
              </a:r>
              <a:endParaRPr lang="zh-CN" altLang="en-US" sz="4800" b="1" dirty="0" smtClean="0">
                <a:solidFill>
                  <a:schemeClr val="tx1"/>
                </a:solidFill>
                <a:latin typeface="微软雅黑" panose="020B0503020204020204" pitchFamily="34" charset="-122"/>
                <a:ea typeface="微软雅黑" panose="020B0503020204020204" pitchFamily="34" charset="-122"/>
              </a:endParaRPr>
            </a:p>
          </p:txBody>
        </p:sp>
      </p:grpSp>
      <p:sp>
        <p:nvSpPr>
          <p:cNvPr id="14" name="立方体 13"/>
          <p:cNvSpPr/>
          <p:nvPr/>
        </p:nvSpPr>
        <p:spPr>
          <a:xfrm>
            <a:off x="3367405" y="1001395"/>
            <a:ext cx="4327525" cy="640715"/>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rPr>
              <a:t>制造业中小微企业延期缴纳</a:t>
            </a:r>
            <a:endParaRPr lang="zh-CN" altLang="en-US" sz="20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tx1"/>
                </a:solidFill>
                <a:latin typeface="微软雅黑" panose="020B0503020204020204" pitchFamily="34" charset="-122"/>
                <a:ea typeface="微软雅黑" panose="020B0503020204020204" pitchFamily="34" charset="-122"/>
              </a:rPr>
              <a:t>部分税费</a:t>
            </a:r>
            <a:endParaRPr lang="zh-CN" altLang="en-US" sz="2000" b="1" dirty="0" smtClean="0">
              <a:solidFill>
                <a:schemeClr val="tx1"/>
              </a:solidFill>
              <a:latin typeface="微软雅黑" panose="020B0503020204020204" pitchFamily="34" charset="-122"/>
              <a:ea typeface="微软雅黑" panose="020B0503020204020204" pitchFamily="34" charset="-122"/>
            </a:endParaRPr>
          </a:p>
        </p:txBody>
      </p:sp>
      <p:sp>
        <p:nvSpPr>
          <p:cNvPr id="15" name="立方体 14"/>
          <p:cNvSpPr/>
          <p:nvPr/>
        </p:nvSpPr>
        <p:spPr>
          <a:xfrm>
            <a:off x="3367405" y="1726565"/>
            <a:ext cx="4327525" cy="695325"/>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dirty="0" smtClean="0">
                <a:solidFill>
                  <a:schemeClr val="tx1"/>
                </a:solidFill>
                <a:latin typeface="微软雅黑" panose="020B0503020204020204" pitchFamily="34" charset="-122"/>
                <a:ea typeface="微软雅黑" panose="020B0503020204020204" pitchFamily="34" charset="-122"/>
                <a:sym typeface="+mn-ea"/>
              </a:rPr>
              <a:t>增值税小规模纳税人免征增值税</a:t>
            </a:r>
            <a:endParaRPr lang="zh-CN" altLang="en-US" sz="20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6" name="立方体 15"/>
          <p:cNvSpPr/>
          <p:nvPr/>
        </p:nvSpPr>
        <p:spPr>
          <a:xfrm>
            <a:off x="3367405" y="2505710"/>
            <a:ext cx="4327525" cy="690880"/>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dirty="0">
                <a:solidFill>
                  <a:schemeClr val="tx1"/>
                </a:solidFill>
                <a:latin typeface="微软雅黑" panose="020B0503020204020204" pitchFamily="34" charset="-122"/>
                <a:ea typeface="微软雅黑" panose="020B0503020204020204" pitchFamily="34" charset="-122"/>
              </a:rPr>
              <a:t>安徽省减按50％征收</a:t>
            </a:r>
            <a:endParaRPr lang="zh-CN" altLang="en-US" sz="2000" b="1" dirty="0">
              <a:solidFill>
                <a:schemeClr val="tx1"/>
              </a:solidFill>
              <a:latin typeface="微软雅黑" panose="020B0503020204020204" pitchFamily="34" charset="-122"/>
              <a:ea typeface="微软雅黑" panose="020B0503020204020204" pitchFamily="34" charset="-122"/>
            </a:endParaRPr>
          </a:p>
          <a:p>
            <a:pPr lvl="0" algn="ctr"/>
            <a:r>
              <a:rPr lang="zh-CN" altLang="en-US" sz="2000" b="1" dirty="0">
                <a:solidFill>
                  <a:schemeClr val="tx1"/>
                </a:solidFill>
                <a:latin typeface="微软雅黑" panose="020B0503020204020204" pitchFamily="34" charset="-122"/>
                <a:ea typeface="微软雅黑" panose="020B0503020204020204" pitchFamily="34" charset="-122"/>
              </a:rPr>
              <a:t>“六税两费”</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7" name="立方体 16"/>
          <p:cNvSpPr/>
          <p:nvPr/>
        </p:nvSpPr>
        <p:spPr>
          <a:xfrm>
            <a:off x="3367405" y="3281045"/>
            <a:ext cx="4327525" cy="673735"/>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dirty="0">
                <a:solidFill>
                  <a:schemeClr val="tx1"/>
                </a:solidFill>
                <a:latin typeface="微软雅黑" panose="020B0503020204020204" pitchFamily="34" charset="-122"/>
                <a:ea typeface="微软雅黑" panose="020B0503020204020204" pitchFamily="34" charset="-122"/>
              </a:rPr>
              <a:t>增值税期末留抵退税政策</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5" name="组合 4"/>
          <p:cNvGrpSpPr/>
          <p:nvPr/>
        </p:nvGrpSpPr>
        <p:grpSpPr>
          <a:xfrm>
            <a:off x="522514" y="0"/>
            <a:ext cx="2322286" cy="1001486"/>
            <a:chOff x="522514" y="0"/>
            <a:chExt cx="2322286" cy="1001486"/>
          </a:xfrm>
        </p:grpSpPr>
        <p:sp>
          <p:nvSpPr>
            <p:cNvPr id="2" name="矩形 1"/>
            <p:cNvSpPr/>
            <p:nvPr/>
          </p:nvSpPr>
          <p:spPr>
            <a:xfrm>
              <a:off x="522514" y="0"/>
              <a:ext cx="2322286" cy="1001486"/>
            </a:xfrm>
            <a:prstGeom prst="rect">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87119" y="86034"/>
              <a:ext cx="792480" cy="829945"/>
            </a:xfrm>
            <a:prstGeom prst="rect">
              <a:avLst/>
            </a:prstGeom>
            <a:noFill/>
          </p:spPr>
          <p:txBody>
            <a:bodyPr wrap="none" rtlCol="0">
              <a:spAutoFit/>
            </a:bodyPr>
            <a:lstStyle/>
            <a:p>
              <a:r>
                <a:rPr lang="zh-CN" altLang="en-US" sz="4800" b="1" dirty="0">
                  <a:solidFill>
                    <a:schemeClr val="tx1"/>
                  </a:solidFill>
                  <a:latin typeface="微软雅黑" panose="020B0503020204020204" pitchFamily="34" charset="-122"/>
                  <a:ea typeface="微软雅黑" panose="020B0503020204020204" pitchFamily="34" charset="-122"/>
                </a:rPr>
                <a:t>一</a:t>
              </a:r>
              <a:endParaRPr lang="zh-CN" altLang="en-US" sz="4800" b="1" dirty="0">
                <a:solidFill>
                  <a:schemeClr val="tx1"/>
                </a:solidFill>
                <a:latin typeface="微软雅黑" panose="020B0503020204020204" pitchFamily="34" charset="-122"/>
                <a:ea typeface="微软雅黑" panose="020B0503020204020204" pitchFamily="34" charset="-122"/>
              </a:endParaRPr>
            </a:p>
          </p:txBody>
        </p:sp>
      </p:grpSp>
      <p:sp>
        <p:nvSpPr>
          <p:cNvPr id="14" name="立方体 13"/>
          <p:cNvSpPr/>
          <p:nvPr/>
        </p:nvSpPr>
        <p:spPr>
          <a:xfrm>
            <a:off x="1674131" y="2139496"/>
            <a:ext cx="5268517" cy="1206233"/>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微软雅黑" panose="020B0503020204020204" pitchFamily="34" charset="-122"/>
                <a:ea typeface="微软雅黑" panose="020B0503020204020204" pitchFamily="34" charset="-122"/>
              </a:rPr>
              <a:t>制造业中小微企业延期缴纳部分税费</a:t>
            </a:r>
            <a:endParaRPr lang="zh-CN" altLang="en-US" sz="3200" b="1"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3"/>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716280" y="618490"/>
            <a:ext cx="2575560" cy="605790"/>
          </a:xfrm>
          <a:custGeom>
            <a:avLst/>
            <a:gdLst>
              <a:gd name="connsiteX0" fmla="*/ 196422 w 1178510"/>
              <a:gd name="connsiteY0" fmla="*/ 0 h 1553488"/>
              <a:gd name="connsiteX1" fmla="*/ 982088 w 1178510"/>
              <a:gd name="connsiteY1" fmla="*/ 0 h 1553488"/>
              <a:gd name="connsiteX2" fmla="*/ 1178510 w 1178510"/>
              <a:gd name="connsiteY2" fmla="*/ 196422 h 1553488"/>
              <a:gd name="connsiteX3" fmla="*/ 1178510 w 1178510"/>
              <a:gd name="connsiteY3" fmla="*/ 1357066 h 1553488"/>
              <a:gd name="connsiteX4" fmla="*/ 982088 w 1178510"/>
              <a:gd name="connsiteY4" fmla="*/ 1553488 h 1553488"/>
              <a:gd name="connsiteX5" fmla="*/ 196422 w 1178510"/>
              <a:gd name="connsiteY5" fmla="*/ 1553488 h 1553488"/>
              <a:gd name="connsiteX6" fmla="*/ 0 w 1178510"/>
              <a:gd name="connsiteY6" fmla="*/ 1357066 h 1553488"/>
              <a:gd name="connsiteX7" fmla="*/ 0 w 1178510"/>
              <a:gd name="connsiteY7" fmla="*/ 196422 h 1553488"/>
              <a:gd name="connsiteX8" fmla="*/ 196422 w 1178510"/>
              <a:gd name="connsiteY8" fmla="*/ 0 h 15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10" h="1553488">
                <a:moveTo>
                  <a:pt x="196422" y="0"/>
                </a:moveTo>
                <a:lnTo>
                  <a:pt x="982088" y="0"/>
                </a:lnTo>
                <a:cubicBezTo>
                  <a:pt x="1090569" y="0"/>
                  <a:pt x="1178510" y="87941"/>
                  <a:pt x="1178510" y="196422"/>
                </a:cubicBezTo>
                <a:lnTo>
                  <a:pt x="1178510" y="1357066"/>
                </a:lnTo>
                <a:cubicBezTo>
                  <a:pt x="1178510" y="1465547"/>
                  <a:pt x="1090569" y="1553488"/>
                  <a:pt x="982088" y="1553488"/>
                </a:cubicBezTo>
                <a:lnTo>
                  <a:pt x="196422" y="1553488"/>
                </a:lnTo>
                <a:cubicBezTo>
                  <a:pt x="87941" y="1553488"/>
                  <a:pt x="0" y="1465547"/>
                  <a:pt x="0" y="1357066"/>
                </a:cubicBezTo>
                <a:lnTo>
                  <a:pt x="0" y="196422"/>
                </a:lnTo>
                <a:cubicBezTo>
                  <a:pt x="0" y="87941"/>
                  <a:pt x="87941" y="0"/>
                  <a:pt x="196422"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tx1"/>
                </a:solidFill>
                <a:latin typeface="微软雅黑" panose="020B0503020204020204" pitchFamily="34" charset="-122"/>
              </a:rPr>
              <a:t>出台背景</a:t>
            </a:r>
            <a:endParaRPr lang="zh-CN" altLang="en-US" sz="2000" b="1" dirty="0">
              <a:solidFill>
                <a:schemeClr val="tx1"/>
              </a:solidFill>
              <a:latin typeface="微软雅黑" panose="020B0503020204020204" pitchFamily="34" charset="-122"/>
            </a:endParaRPr>
          </a:p>
        </p:txBody>
      </p:sp>
      <p:sp>
        <p:nvSpPr>
          <p:cNvPr id="18" name="圆角矩形 17"/>
          <p:cNvSpPr/>
          <p:nvPr/>
        </p:nvSpPr>
        <p:spPr>
          <a:xfrm>
            <a:off x="786765" y="1478280"/>
            <a:ext cx="7413625" cy="2901315"/>
          </a:xfrm>
          <a:prstGeom prst="round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just">
              <a:lnSpc>
                <a:spcPct val="150000"/>
              </a:lnSpc>
              <a:defRPr/>
            </a:pPr>
            <a:r>
              <a:rPr lang="zh-CN" altLang="en-US" sz="1800" b="1" dirty="0">
                <a:solidFill>
                  <a:schemeClr val="tx1"/>
                </a:solidFill>
                <a:latin typeface="+mn-ea"/>
                <a:cs typeface="+mn-ea"/>
                <a:sym typeface="+mn-ea"/>
              </a:rPr>
              <a:t>《国家税务总局 财政部关于延续实施制造业中小微企业延缓缴纳部分税费有关事项的公告》（国家税务总局公告2022年第2号）</a:t>
            </a:r>
            <a:endParaRPr lang="zh-CN" altLang="en-US" sz="1800" b="1" dirty="0">
              <a:solidFill>
                <a:schemeClr val="tx1"/>
              </a:solidFill>
              <a:latin typeface="+mn-ea"/>
              <a:cs typeface="+mn-ea"/>
              <a:sym typeface="+mn-ea"/>
            </a:endParaRPr>
          </a:p>
          <a:p>
            <a:pPr algn="just">
              <a:lnSpc>
                <a:spcPct val="150000"/>
              </a:lnSpc>
              <a:defRPr/>
            </a:pPr>
            <a:r>
              <a:rPr lang="en-US" altLang="zh-CN" sz="1800" dirty="0">
                <a:solidFill>
                  <a:schemeClr val="tx1"/>
                </a:solidFill>
                <a:latin typeface="+mn-ea"/>
                <a:cs typeface="+mn-ea"/>
              </a:rPr>
              <a:t>       </a:t>
            </a:r>
            <a:r>
              <a:rPr lang="zh-CN" altLang="en-US" sz="1800" dirty="0">
                <a:solidFill>
                  <a:schemeClr val="tx1"/>
                </a:solidFill>
                <a:latin typeface="+mn-ea"/>
                <a:cs typeface="+mn-ea"/>
              </a:rPr>
              <a:t>为贯彻落实党中央、国务院决策部署，促进工业经济平稳增长，支持制造业中小微企业发展，明确延续实施制造业中小微企业延缓缴纳部分税费有关事项。</a:t>
            </a:r>
            <a:endParaRPr lang="zh-CN" altLang="en-US" sz="1800" dirty="0">
              <a:solidFill>
                <a:schemeClr val="tx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49630" y="892810"/>
            <a:ext cx="6931660" cy="3162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960" y="922020"/>
            <a:ext cx="7089775" cy="3299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12775" y="855980"/>
            <a:ext cx="7701280" cy="3684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511,&quot;width&quot;:22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2289</Words>
  <Application>WPS 演示</Application>
  <PresentationFormat>全屏显示(16:9)</PresentationFormat>
  <Paragraphs>125</Paragraphs>
  <Slides>25</Slides>
  <Notes>15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25</vt:i4>
      </vt:variant>
    </vt:vector>
  </HeadingPairs>
  <TitlesOfParts>
    <vt:vector size="39" baseType="lpstr">
      <vt:lpstr>Arial</vt:lpstr>
      <vt:lpstr>宋体</vt:lpstr>
      <vt:lpstr>Wingdings</vt:lpstr>
      <vt:lpstr>Arial Narrow</vt:lpstr>
      <vt:lpstr>Calibri</vt:lpstr>
      <vt:lpstr>幼圆</vt:lpstr>
      <vt:lpstr>Times New Roman</vt:lpstr>
      <vt:lpstr>微软雅黑</vt:lpstr>
      <vt:lpstr>等线</vt:lpstr>
      <vt:lpstr>Arial Unicode MS</vt:lpstr>
      <vt:lpstr>等线 Light</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猫</cp:lastModifiedBy>
  <cp:revision>56</cp:revision>
  <dcterms:created xsi:type="dcterms:W3CDTF">2016-12-25T02:27:00Z</dcterms:created>
  <dcterms:modified xsi:type="dcterms:W3CDTF">2022-04-01T04:55:58Z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E1E2C73C32B44CBC96923ABFBFC14C4E</vt:lpwstr>
  </property>
  <property fmtid="{D5CDD505-2E9C-101B-9397-08002B2CF9AE}" pid="3" name="KSOProductBuildVer">
    <vt:lpwstr>2052-11.1.0.11365</vt:lpwstr>
  </property>
</Properties>
</file>